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oznam%20umiestneni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oznam%20umiestneni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oznam%20umiestnen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sk-SK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SUHRN!$B$3:$B$5</c:f>
              <c:strCache>
                <c:ptCount val="3"/>
                <c:pt idx="0">
                  <c:v>SR</c:v>
                </c:pt>
                <c:pt idx="1">
                  <c:v>ČR</c:v>
                </c:pt>
                <c:pt idx="2">
                  <c:v>UK</c:v>
                </c:pt>
              </c:strCache>
            </c:strRef>
          </c:cat>
          <c:val>
            <c:numRef>
              <c:f>SUHRN!$C$3:$C$5</c:f>
              <c:numCache>
                <c:formatCode>General</c:formatCode>
                <c:ptCount val="3"/>
                <c:pt idx="0">
                  <c:v>60</c:v>
                </c:pt>
                <c:pt idx="1">
                  <c:v>12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B-4D44-A345-6644399AF18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spPr/>
              <c:txPr>
                <a:bodyPr/>
                <a:lstStyle/>
                <a:p>
                  <a:pPr>
                    <a:defRPr sz="2400">
                      <a:latin typeface="Times New Roman" pitchFamily="18" charset="0"/>
                      <a:cs typeface="Times New Roman" pitchFamily="18" charset="0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151A-4858-BBD3-4C5C38BA9DC8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2400">
                      <a:latin typeface="Times New Roman" pitchFamily="18" charset="0"/>
                      <a:cs typeface="Times New Roman" pitchFamily="18" charset="0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151A-4858-BBD3-4C5C38BA9DC8}"/>
                </c:ext>
              </c:extLst>
            </c:dLbl>
            <c:dLbl>
              <c:idx val="2"/>
              <c:layout>
                <c:manualLayout>
                  <c:x val="8.8933161964289298E-2"/>
                  <c:y val="-6.9611610339166741E-2"/>
                </c:manualLayout>
              </c:layout>
              <c:spPr/>
              <c:txPr>
                <a:bodyPr/>
                <a:lstStyle/>
                <a:p>
                  <a:pPr>
                    <a:defRPr sz="2400">
                      <a:latin typeface="Times New Roman" pitchFamily="18" charset="0"/>
                      <a:cs typeface="Times New Roman" pitchFamily="18" charset="0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51A-4858-BBD3-4C5C38BA9DC8}"/>
                </c:ext>
              </c:extLst>
            </c:dLbl>
            <c:dLbl>
              <c:idx val="3"/>
              <c:layout>
                <c:manualLayout>
                  <c:x val="-0.1606322428375577"/>
                  <c:y val="0.191531092873334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1A-4858-BBD3-4C5C38BA9DC8}"/>
                </c:ext>
              </c:extLst>
            </c:dLbl>
            <c:dLbl>
              <c:idx val="4"/>
              <c:layout>
                <c:manualLayout>
                  <c:x val="-0.15821554254936143"/>
                  <c:y val="0.1646913286025365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51A-4858-BBD3-4C5C38BA9DC8}"/>
                </c:ext>
              </c:extLst>
            </c:dLbl>
            <c:dLbl>
              <c:idx val="5"/>
              <c:layout>
                <c:manualLayout>
                  <c:x val="-0.24506203715127176"/>
                  <c:y val="0.131987362979001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51A-4858-BBD3-4C5C38BA9DC8}"/>
                </c:ext>
              </c:extLst>
            </c:dLbl>
            <c:dLbl>
              <c:idx val="6"/>
              <c:layout>
                <c:manualLayout>
                  <c:x val="-0.22631026240992472"/>
                  <c:y val="5.53110221123507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51A-4858-BBD3-4C5C38BA9DC8}"/>
                </c:ext>
              </c:extLst>
            </c:dLbl>
            <c:dLbl>
              <c:idx val="8"/>
              <c:layout>
                <c:manualLayout>
                  <c:x val="-0.19224902149316686"/>
                  <c:y val="-1.497068406818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51A-4858-BBD3-4C5C38BA9DC8}"/>
                </c:ext>
              </c:extLst>
            </c:dLbl>
            <c:dLbl>
              <c:idx val="11"/>
              <c:layout>
                <c:manualLayout>
                  <c:x val="0.16879948659718857"/>
                  <c:y val="7.734217375355779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51A-4858-BBD3-4C5C38BA9DC8}"/>
                </c:ext>
              </c:extLst>
            </c:dLbl>
            <c:dLbl>
              <c:idx val="12"/>
              <c:layout>
                <c:manualLayout>
                  <c:x val="0.1992887065585284"/>
                  <c:y val="5.800663031516834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51A-4858-BBD3-4C5C38BA9DC8}"/>
                </c:ext>
              </c:extLst>
            </c:dLbl>
            <c:dLbl>
              <c:idx val="13"/>
              <c:layout>
                <c:manualLayout>
                  <c:x val="0.2687234551812"/>
                  <c:y val="5.800663031516834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51A-4858-BBD3-4C5C38BA9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sk-SK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SUHRN!$B$20:$B$33</c:f>
              <c:strCache>
                <c:ptCount val="14"/>
                <c:pt idx="0">
                  <c:v>Bratislava</c:v>
                </c:pt>
                <c:pt idx="1">
                  <c:v>Nitra</c:v>
                </c:pt>
                <c:pt idx="2">
                  <c:v>Brno</c:v>
                </c:pt>
                <c:pt idx="3">
                  <c:v>Trnava</c:v>
                </c:pt>
                <c:pt idx="4">
                  <c:v>Ružomberok</c:v>
                </c:pt>
                <c:pt idx="5">
                  <c:v>Praha</c:v>
                </c:pt>
                <c:pt idx="6">
                  <c:v>Olomouc</c:v>
                </c:pt>
                <c:pt idx="7">
                  <c:v>Zvolen</c:v>
                </c:pt>
                <c:pt idx="8">
                  <c:v>Banská Bystrica</c:v>
                </c:pt>
                <c:pt idx="9">
                  <c:v>Birmingham</c:v>
                </c:pt>
                <c:pt idx="10">
                  <c:v>Košice</c:v>
                </c:pt>
                <c:pt idx="11">
                  <c:v>Hradec Králové</c:v>
                </c:pt>
                <c:pt idx="12">
                  <c:v>Žilina</c:v>
                </c:pt>
                <c:pt idx="13">
                  <c:v>Piešťany</c:v>
                </c:pt>
              </c:strCache>
            </c:strRef>
          </c:cat>
          <c:val>
            <c:numRef>
              <c:f>SUHRN!$C$20:$C$33</c:f>
              <c:numCache>
                <c:formatCode>General</c:formatCode>
                <c:ptCount val="14"/>
                <c:pt idx="0">
                  <c:v>31</c:v>
                </c:pt>
                <c:pt idx="1">
                  <c:v>19</c:v>
                </c:pt>
                <c:pt idx="2">
                  <c:v>8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51A-4858-BBD3-4C5C38BA9DC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SUHRN!$B$43:$B$56</c:f>
              <c:strCache>
                <c:ptCount val="14"/>
                <c:pt idx="0">
                  <c:v>FTVŠ</c:v>
                </c:pt>
                <c:pt idx="1">
                  <c:v>Žurnalistika</c:v>
                </c:pt>
                <c:pt idx="2">
                  <c:v>Psychológia</c:v>
                </c:pt>
                <c:pt idx="3">
                  <c:v>Ošetrovateľstvo</c:v>
                </c:pt>
                <c:pt idx="4">
                  <c:v>Právo</c:v>
                </c:pt>
                <c:pt idx="5">
                  <c:v>Poľn.a region. rozvoj</c:v>
                </c:pt>
                <c:pt idx="6">
                  <c:v>Ekonomika a marketing</c:v>
                </c:pt>
                <c:pt idx="7">
                  <c:v>Manažment</c:v>
                </c:pt>
                <c:pt idx="8">
                  <c:v>Prírodné vedy</c:v>
                </c:pt>
                <c:pt idx="9">
                  <c:v>Medicína</c:v>
                </c:pt>
                <c:pt idx="10">
                  <c:v>Pedagogika</c:v>
                </c:pt>
                <c:pt idx="11">
                  <c:v>Spoločenské vedy a filozofia</c:v>
                </c:pt>
                <c:pt idx="12">
                  <c:v>Informatika</c:v>
                </c:pt>
                <c:pt idx="13">
                  <c:v>Technický smer</c:v>
                </c:pt>
              </c:strCache>
            </c:strRef>
          </c:cat>
          <c:val>
            <c:numRef>
              <c:f>SUHRN!$C$43:$C$56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0-41F4-98B4-FB1695EDD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43008"/>
        <c:axId val="83244544"/>
      </c:barChart>
      <c:catAx>
        <c:axId val="832430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sk-SK"/>
          </a:p>
        </c:txPr>
        <c:crossAx val="83244544"/>
        <c:crosses val="autoZero"/>
        <c:auto val="1"/>
        <c:lblAlgn val="ctr"/>
        <c:lblOffset val="100"/>
        <c:noMultiLvlLbl val="0"/>
      </c:catAx>
      <c:valAx>
        <c:axId val="83244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sk-SK"/>
          </a:p>
        </c:txPr>
        <c:crossAx val="83243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8867795-29E5-498D-B4E1-FF5FEAB6914F}" type="datetimeFigureOut">
              <a:rPr lang="sk-SK" smtClean="0"/>
              <a:t>16.10.2019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F29DAD-B756-4447-8F88-C8FC6B281C31}" type="slidenum">
              <a:rPr lang="sk-SK" smtClean="0"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Kam sa podeli </a:t>
            </a:r>
            <a:r>
              <a:rPr lang="sk-SK" sz="2800" dirty="0" smtClean="0"/>
              <a:t>?</a:t>
            </a:r>
            <a:endParaRPr lang="sk-SK" sz="2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/>
              <a:t>Absolventi 2018</a:t>
            </a:r>
            <a:r>
              <a:rPr lang="en-US" sz="5400" dirty="0" smtClean="0"/>
              <a:t>/</a:t>
            </a:r>
            <a:r>
              <a:rPr lang="sk-SK" sz="5400" dirty="0" smtClean="0"/>
              <a:t>2019</a:t>
            </a:r>
            <a:endParaRPr lang="sk-SK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800" dirty="0" smtClean="0"/>
              <a:t>Úspešnosť prijatia na VŠ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7200" dirty="0" smtClean="0"/>
              <a:t>73 zo 77 = 95 </a:t>
            </a:r>
            <a:r>
              <a:rPr lang="en-US" sz="7200" dirty="0" smtClean="0"/>
              <a:t>%</a:t>
            </a:r>
            <a:endParaRPr lang="sk-SK" sz="7200" dirty="0" smtClean="0"/>
          </a:p>
          <a:p>
            <a:endParaRPr lang="sk-SK" sz="2500" dirty="0" smtClean="0"/>
          </a:p>
          <a:p>
            <a:r>
              <a:rPr lang="sk-SK" sz="2500" dirty="0" smtClean="0"/>
              <a:t>17 z 25 áčkarov ide do Bratislavy</a:t>
            </a:r>
          </a:p>
          <a:p>
            <a:r>
              <a:rPr lang="sk-SK" sz="2500" dirty="0" smtClean="0"/>
              <a:t>tretina </a:t>
            </a:r>
            <a:r>
              <a:rPr lang="sk-SK" sz="2500" dirty="0" err="1" smtClean="0"/>
              <a:t>oktávanov</a:t>
            </a:r>
            <a:r>
              <a:rPr lang="sk-SK" sz="2500" dirty="0" smtClean="0"/>
              <a:t> je v ČR (viac ako v NR)</a:t>
            </a:r>
          </a:p>
          <a:p>
            <a:r>
              <a:rPr lang="sk-SK" sz="2500" dirty="0" smtClean="0"/>
              <a:t>na katolícku </a:t>
            </a:r>
            <a:r>
              <a:rPr lang="sk-SK" sz="2500" dirty="0" err="1" smtClean="0"/>
              <a:t>uni</a:t>
            </a:r>
            <a:r>
              <a:rPr lang="sk-SK" sz="2500" dirty="0" smtClean="0"/>
              <a:t> v RK idú dvaja z ročníka (obaja z béčky)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podľa krajiny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podľa mesta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sz="quarter" idx="1"/>
          </p:nvPr>
        </p:nvGraphicFramePr>
        <p:xfrm>
          <a:off x="301624" y="1527174"/>
          <a:ext cx="8518847" cy="4926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podľa odborov</a:t>
            </a:r>
            <a:endParaRPr lang="sk-SK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quarter" idx="1"/>
          </p:nvPr>
        </p:nvGraphicFramePr>
        <p:xfrm>
          <a:off x="323528" y="1412776"/>
          <a:ext cx="8504238" cy="499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Ve</a:t>
            </a:r>
            <a:r>
              <a:rPr lang="sk-SK" dirty="0" smtClean="0"/>
              <a:t>ľa šťastia v </a:t>
            </a:r>
            <a:r>
              <a:rPr lang="sk-SK" smtClean="0"/>
              <a:t>ďalšom štúdiu</a:t>
            </a:r>
            <a:r>
              <a:rPr lang="sk-SK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75</Words>
  <Application>Microsoft Office PowerPoint</Application>
  <PresentationFormat>Prezentácia na obrazovke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Wingdings</vt:lpstr>
      <vt:lpstr>Wingdings 2</vt:lpstr>
      <vt:lpstr>Občiansky</vt:lpstr>
      <vt:lpstr>Absolventi 2018/2019</vt:lpstr>
      <vt:lpstr>Úspešnosť prijatia na VŠ</vt:lpstr>
      <vt:lpstr>Rozdelenie podľa krajiny</vt:lpstr>
      <vt:lpstr>Rozdelenie podľa mesta</vt:lpstr>
      <vt:lpstr>Rozdelenie podľa odborov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Absolventi 2018/2019</dc:title>
  <dc:creator>Damián</dc:creator>
  <cp:lastModifiedBy>INF2</cp:lastModifiedBy>
  <cp:revision>10</cp:revision>
  <dcterms:created xsi:type="dcterms:W3CDTF">2019-09-26T19:59:38Z</dcterms:created>
  <dcterms:modified xsi:type="dcterms:W3CDTF">2019-10-16T06:27:43Z</dcterms:modified>
</cp:coreProperties>
</file>