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70" r:id="rId2"/>
    <p:sldId id="269" r:id="rId3"/>
    <p:sldId id="256" r:id="rId4"/>
    <p:sldId id="263" r:id="rId5"/>
    <p:sldId id="262" r:id="rId6"/>
    <p:sldId id="261" r:id="rId7"/>
    <p:sldId id="257" r:id="rId8"/>
    <p:sldId id="271" r:id="rId9"/>
    <p:sldId id="258" r:id="rId10"/>
    <p:sldId id="272" r:id="rId11"/>
    <p:sldId id="259" r:id="rId12"/>
    <p:sldId id="273" r:id="rId13"/>
    <p:sldId id="260" r:id="rId14"/>
    <p:sldId id="274" r:id="rId15"/>
    <p:sldId id="267" r:id="rId16"/>
    <p:sldId id="265" r:id="rId17"/>
    <p:sldId id="264" r:id="rId18"/>
    <p:sldId id="266" r:id="rId19"/>
    <p:sldId id="268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7" d="100"/>
          <a:sy n="57" d="100"/>
        </p:scale>
        <p:origin x="69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 smtClean="0"/>
              <a:t>Kliknutím 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3573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06787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7709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226231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36874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ĺ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92405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ĺpec s obrázk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66858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38207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9500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33698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1048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74801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3147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34242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3/17/2021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97419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11066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64538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3/17/2021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298603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Prijímacie skúšky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k-SK" dirty="0" smtClean="0">
                <a:solidFill>
                  <a:srgbClr val="FFFF00"/>
                </a:solidFill>
              </a:rPr>
              <a:t>1. termín: 5. Máj 2021 </a:t>
            </a:r>
          </a:p>
          <a:p>
            <a:pPr marL="0" indent="0">
              <a:buNone/>
            </a:pPr>
            <a:r>
              <a:rPr lang="sk-SK" dirty="0" smtClean="0">
                <a:solidFill>
                  <a:srgbClr val="FFFF00"/>
                </a:solidFill>
              </a:rPr>
              <a:t>2. termín: 12. máj 2021</a:t>
            </a:r>
          </a:p>
          <a:p>
            <a:r>
              <a:rPr lang="sk-SK" dirty="0" smtClean="0"/>
              <a:t>TEST    Všeobecných jazykových predpokladov</a:t>
            </a:r>
          </a:p>
          <a:p>
            <a:r>
              <a:rPr lang="sk-SK" dirty="0" smtClean="0"/>
              <a:t>TEST KNB</a:t>
            </a:r>
          </a:p>
          <a:p>
            <a:r>
              <a:rPr lang="sk-SK" dirty="0" err="1" smtClean="0"/>
              <a:t>POčET</a:t>
            </a:r>
            <a:r>
              <a:rPr lang="sk-SK" dirty="0" smtClean="0"/>
              <a:t> </a:t>
            </a:r>
            <a:r>
              <a:rPr lang="sk-SK" dirty="0" err="1" smtClean="0"/>
              <a:t>PRIJíMANýCH</a:t>
            </a:r>
            <a:r>
              <a:rPr lang="sk-SK" dirty="0" smtClean="0"/>
              <a:t> Žiakov 29</a:t>
            </a:r>
          </a:p>
          <a:p>
            <a:r>
              <a:rPr lang="sk-SK" dirty="0" err="1" smtClean="0"/>
              <a:t>VýSLEDKY</a:t>
            </a:r>
            <a:r>
              <a:rPr lang="sk-SK" dirty="0"/>
              <a:t> </a:t>
            </a:r>
            <a:r>
              <a:rPr lang="sk-SK" dirty="0" smtClean="0"/>
              <a:t>- na Gcm.sk zoznam s poradím uchádzačov podľa úspešnosti na prijímacích skúškach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626570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0" y="619125"/>
            <a:ext cx="10363200" cy="1595438"/>
          </a:xfrm>
        </p:spPr>
        <p:txBody>
          <a:bodyPr/>
          <a:lstStyle/>
          <a:p>
            <a:r>
              <a:rPr lang="sk-SK" dirty="0"/>
              <a:t>Správna odpoveď je C)</a:t>
            </a:r>
          </a:p>
        </p:txBody>
      </p:sp>
    </p:spTree>
    <p:extLst>
      <p:ext uri="{BB962C8B-B14F-4D97-AF65-F5344CB8AC3E}">
        <p14:creationId xmlns:p14="http://schemas.microsoft.com/office/powerpoint/2010/main" val="2423128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solidFill>
                  <a:srgbClr val="FFC000"/>
                </a:solidFill>
              </a:rPr>
              <a:t>3. Pozorne čítať </a:t>
            </a:r>
            <a:br>
              <a:rPr lang="sk-SK" dirty="0" smtClean="0">
                <a:solidFill>
                  <a:srgbClr val="FFC000"/>
                </a:solidFill>
              </a:rPr>
            </a:br>
            <a:r>
              <a:rPr lang="sk-SK" dirty="0" smtClean="0">
                <a:solidFill>
                  <a:srgbClr val="FFC000"/>
                </a:solidFill>
              </a:rPr>
              <a:t>a </a:t>
            </a:r>
            <a:br>
              <a:rPr lang="sk-SK" dirty="0" smtClean="0">
                <a:solidFill>
                  <a:srgbClr val="FFC000"/>
                </a:solidFill>
              </a:rPr>
            </a:br>
            <a:r>
              <a:rPr lang="sk-SK" dirty="0" smtClean="0">
                <a:solidFill>
                  <a:srgbClr val="FFC000"/>
                </a:solidFill>
              </a:rPr>
              <a:t>dať šancu talentu na jazyky</a:t>
            </a:r>
            <a:endParaRPr lang="sk-SK" dirty="0">
              <a:solidFill>
                <a:srgbClr val="FFC000"/>
              </a:solidFill>
            </a:endParaRPr>
          </a:p>
        </p:txBody>
      </p:sp>
      <p:sp>
        <p:nvSpPr>
          <p:cNvPr id="3" name="Zástupný objekt pre obsah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k-SK" sz="2400" dirty="0" smtClean="0"/>
              <a:t>Aj ke</a:t>
            </a:r>
            <a:r>
              <a:rPr lang="sk-SK" sz="2400" dirty="0"/>
              <a:t>ď</a:t>
            </a:r>
            <a:r>
              <a:rPr lang="sk-SK" sz="2400" dirty="0" smtClean="0"/>
              <a:t> neovládate latinčinu, pokúste sa odhadnúť význam nasledujúceho výroku:</a:t>
            </a:r>
          </a:p>
          <a:p>
            <a:r>
              <a:rPr lang="sk-SK" dirty="0" smtClean="0">
                <a:solidFill>
                  <a:srgbClr val="00B0F0"/>
                </a:solidFill>
              </a:rPr>
              <a:t>Habent </a:t>
            </a:r>
            <a:r>
              <a:rPr lang="sk-SK" dirty="0" err="1" smtClean="0">
                <a:solidFill>
                  <a:srgbClr val="00B0F0"/>
                </a:solidFill>
              </a:rPr>
              <a:t>sua</a:t>
            </a:r>
            <a:r>
              <a:rPr lang="sk-SK" dirty="0" smtClean="0">
                <a:solidFill>
                  <a:srgbClr val="00B0F0"/>
                </a:solidFill>
              </a:rPr>
              <a:t> </a:t>
            </a:r>
            <a:r>
              <a:rPr lang="sk-SK" dirty="0" err="1" smtClean="0">
                <a:solidFill>
                  <a:srgbClr val="00B0F0"/>
                </a:solidFill>
              </a:rPr>
              <a:t>fata</a:t>
            </a:r>
            <a:r>
              <a:rPr lang="sk-SK" dirty="0" smtClean="0">
                <a:solidFill>
                  <a:srgbClr val="00B0F0"/>
                </a:solidFill>
              </a:rPr>
              <a:t> </a:t>
            </a:r>
            <a:r>
              <a:rPr lang="sk-SK" dirty="0" err="1" smtClean="0">
                <a:solidFill>
                  <a:srgbClr val="00B0F0"/>
                </a:solidFill>
              </a:rPr>
              <a:t>libelli</a:t>
            </a:r>
            <a:r>
              <a:rPr lang="sk-SK" dirty="0" smtClean="0">
                <a:solidFill>
                  <a:srgbClr val="00B0F0"/>
                </a:solidFill>
              </a:rPr>
              <a:t>.</a:t>
            </a:r>
          </a:p>
          <a:p>
            <a:r>
              <a:rPr lang="sk-SK" dirty="0" smtClean="0"/>
              <a:t>A) </a:t>
            </a:r>
            <a:r>
              <a:rPr lang="sk-SK" dirty="0" smtClean="0">
                <a:solidFill>
                  <a:srgbClr val="FFC000"/>
                </a:solidFill>
              </a:rPr>
              <a:t>Aj sny majú svoju váhu.</a:t>
            </a:r>
          </a:p>
          <a:p>
            <a:r>
              <a:rPr lang="sk-SK" dirty="0" smtClean="0"/>
              <a:t>B) </a:t>
            </a:r>
            <a:r>
              <a:rPr lang="sk-SK" dirty="0" smtClean="0">
                <a:solidFill>
                  <a:srgbClr val="92D050"/>
                </a:solidFill>
              </a:rPr>
              <a:t>Knihy majú svoje osudy.</a:t>
            </a:r>
          </a:p>
          <a:p>
            <a:r>
              <a:rPr lang="sk-SK" dirty="0" smtClean="0"/>
              <a:t>C) </a:t>
            </a:r>
            <a:r>
              <a:rPr lang="sk-SK" dirty="0" smtClean="0">
                <a:solidFill>
                  <a:srgbClr val="FFFF00"/>
                </a:solidFill>
              </a:rPr>
              <a:t>Každý má svoj osud v rukách.</a:t>
            </a:r>
          </a:p>
          <a:p>
            <a:r>
              <a:rPr lang="sk-SK" dirty="0" smtClean="0"/>
              <a:t>D) </a:t>
            </a:r>
            <a:r>
              <a:rPr lang="sk-SK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Nie každému je súdená sloboda</a:t>
            </a:r>
            <a:endParaRPr lang="sk-SK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2144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0" y="619125"/>
            <a:ext cx="10363200" cy="1595438"/>
          </a:xfrm>
        </p:spPr>
        <p:txBody>
          <a:bodyPr/>
          <a:lstStyle/>
          <a:p>
            <a:r>
              <a:rPr lang="sk-SK" dirty="0"/>
              <a:t>Správna odpoveď je </a:t>
            </a:r>
            <a:r>
              <a:rPr lang="sk-SK" dirty="0" smtClean="0"/>
              <a:t>b)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906363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solidFill>
                  <a:srgbClr val="FFC000"/>
                </a:solidFill>
              </a:rPr>
              <a:t>4. Čítať s porozumením </a:t>
            </a:r>
            <a:endParaRPr lang="sk-SK" dirty="0">
              <a:solidFill>
                <a:srgbClr val="FFC000"/>
              </a:solidFill>
            </a:endParaRPr>
          </a:p>
        </p:txBody>
      </p:sp>
      <p:sp>
        <p:nvSpPr>
          <p:cNvPr id="3" name="Zástupný objekt pre obsah 2"/>
          <p:cNvSpPr>
            <a:spLocks noGrp="1"/>
          </p:cNvSpPr>
          <p:nvPr>
            <p:ph sz="quarter" idx="13"/>
          </p:nvPr>
        </p:nvSpPr>
        <p:spPr>
          <a:xfrm>
            <a:off x="60960" y="1602378"/>
            <a:ext cx="11216640" cy="4188822"/>
          </a:xfrm>
        </p:spPr>
        <p:txBody>
          <a:bodyPr/>
          <a:lstStyle/>
          <a:p>
            <a:r>
              <a:rPr lang="sk-SK" dirty="0" smtClean="0"/>
              <a:t>V roku 2012 vyrobila </a:t>
            </a:r>
            <a:r>
              <a:rPr lang="sk-SK" dirty="0" err="1" smtClean="0"/>
              <a:t>kia</a:t>
            </a:r>
            <a:r>
              <a:rPr lang="sk-SK" dirty="0" smtClean="0"/>
              <a:t> 313 tisíc áut.</a:t>
            </a:r>
          </a:p>
          <a:p>
            <a:pPr marL="0" indent="0">
              <a:buNone/>
            </a:pPr>
            <a:r>
              <a:rPr lang="sk-SK" dirty="0" smtClean="0"/>
              <a:t>Graf vyjadruje, do ktorej krajiny </a:t>
            </a:r>
          </a:p>
          <a:p>
            <a:pPr marL="0" indent="0">
              <a:buNone/>
            </a:pPr>
            <a:r>
              <a:rPr lang="sk-SK" dirty="0" smtClean="0"/>
              <a:t>smerovala aká časť tejto produkcie.</a:t>
            </a:r>
          </a:p>
          <a:p>
            <a:pPr marL="0" indent="0">
              <a:buNone/>
            </a:pPr>
            <a:r>
              <a:rPr lang="sk-SK" dirty="0" smtClean="0"/>
              <a:t>Zistite, Koľko nových automobilov </a:t>
            </a:r>
          </a:p>
          <a:p>
            <a:pPr marL="0" indent="0">
              <a:buNone/>
            </a:pPr>
            <a:r>
              <a:rPr lang="sk-SK" dirty="0" smtClean="0"/>
              <a:t>z </a:t>
            </a:r>
            <a:r>
              <a:rPr lang="sk-SK" dirty="0" err="1" smtClean="0"/>
              <a:t>kia</a:t>
            </a:r>
            <a:r>
              <a:rPr lang="sk-SK" dirty="0" smtClean="0"/>
              <a:t> smerovalo do </a:t>
            </a:r>
            <a:r>
              <a:rPr lang="sk-SK" dirty="0" err="1" smtClean="0"/>
              <a:t>ruska</a:t>
            </a:r>
            <a:r>
              <a:rPr lang="sk-SK" dirty="0"/>
              <a:t>.</a:t>
            </a:r>
            <a:endParaRPr lang="sk-SK" dirty="0" smtClean="0"/>
          </a:p>
          <a:p>
            <a:endParaRPr lang="sk-SK" dirty="0"/>
          </a:p>
        </p:txBody>
      </p:sp>
      <p:pic>
        <p:nvPicPr>
          <p:cNvPr id="4" name="Zástupný objekt pre obsah 3" descr="C:\Users\Ján Šunderlík\Desktop\20190304_234844.jpg"/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86" t="1573" r="15668"/>
          <a:stretch/>
        </p:blipFill>
        <p:spPr bwMode="auto">
          <a:xfrm rot="5400000">
            <a:off x="6489059" y="1046830"/>
            <a:ext cx="4969622" cy="631308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Obdĺžnik 5"/>
          <p:cNvSpPr/>
          <p:nvPr/>
        </p:nvSpPr>
        <p:spPr>
          <a:xfrm>
            <a:off x="9274628" y="2969623"/>
            <a:ext cx="757646" cy="3451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58120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0" y="619125"/>
            <a:ext cx="10363200" cy="1595438"/>
          </a:xfrm>
        </p:spPr>
        <p:txBody>
          <a:bodyPr/>
          <a:lstStyle/>
          <a:p>
            <a:r>
              <a:rPr lang="sk-SK" dirty="0">
                <a:solidFill>
                  <a:srgbClr val="FFC000"/>
                </a:solidFill>
              </a:rPr>
              <a:t>Odpoveď: 22 %, to je 69 tisíc áut</a:t>
            </a:r>
          </a:p>
        </p:txBody>
      </p:sp>
    </p:spTree>
    <p:extLst>
      <p:ext uri="{BB962C8B-B14F-4D97-AF65-F5344CB8AC3E}">
        <p14:creationId xmlns:p14="http://schemas.microsoft.com/office/powerpoint/2010/main" val="4108185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600" dirty="0" smtClean="0">
                <a:solidFill>
                  <a:srgbClr val="FFFF00"/>
                </a:solidFill>
              </a:rPr>
              <a:t>Ukážka testu</a:t>
            </a:r>
            <a:endParaRPr lang="sk-SK" sz="4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6296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/>
          <p:cNvPicPr>
            <a:picLocks noChangeAspect="1"/>
          </p:cNvPicPr>
          <p:nvPr/>
        </p:nvPicPr>
        <p:blipFill rotWithShape="1">
          <a:blip r:embed="rId2"/>
          <a:srcRect l="3844" t="5670" r="7738" b="11067"/>
          <a:stretch/>
        </p:blipFill>
        <p:spPr>
          <a:xfrm>
            <a:off x="3309256" y="67017"/>
            <a:ext cx="5042263" cy="6686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521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jekt pre obsah 4"/>
          <p:cNvPicPr>
            <a:picLocks noGrp="1" noChangeAspect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95888" cy="6740525"/>
          </a:xfrm>
        </p:spPr>
      </p:pic>
    </p:spTree>
    <p:extLst>
      <p:ext uri="{BB962C8B-B14F-4D97-AF65-F5344CB8AC3E}">
        <p14:creationId xmlns:p14="http://schemas.microsoft.com/office/powerpoint/2010/main" val="1477522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Správne odpovede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k-SK" sz="2600" dirty="0" smtClean="0"/>
              <a:t>1 B</a:t>
            </a:r>
          </a:p>
          <a:p>
            <a:r>
              <a:rPr lang="sk-SK" sz="2600" dirty="0" smtClean="0"/>
              <a:t>2 D</a:t>
            </a:r>
          </a:p>
          <a:p>
            <a:r>
              <a:rPr lang="sk-SK" sz="2600" dirty="0" smtClean="0"/>
              <a:t>3 C</a:t>
            </a:r>
          </a:p>
          <a:p>
            <a:r>
              <a:rPr lang="sk-SK" sz="2600" dirty="0" smtClean="0"/>
              <a:t>4 A</a:t>
            </a:r>
          </a:p>
          <a:p>
            <a:r>
              <a:rPr lang="sk-SK" sz="2600" dirty="0" smtClean="0"/>
              <a:t>5 C</a:t>
            </a:r>
          </a:p>
          <a:p>
            <a:r>
              <a:rPr lang="sk-SK" sz="2600" dirty="0" smtClean="0"/>
              <a:t>6 A</a:t>
            </a:r>
          </a:p>
          <a:p>
            <a:pPr marL="0" indent="0">
              <a:buNone/>
            </a:pPr>
            <a:endParaRPr lang="sk-SK" dirty="0" smtClean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090983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/>
          <p:cNvSpPr>
            <a:spLocks noGrp="1"/>
          </p:cNvSpPr>
          <p:nvPr>
            <p:ph sz="quarter" idx="4294967295"/>
          </p:nvPr>
        </p:nvSpPr>
        <p:spPr>
          <a:xfrm>
            <a:off x="0" y="819150"/>
            <a:ext cx="10363200" cy="4972050"/>
          </a:xfrm>
        </p:spPr>
        <p:txBody>
          <a:bodyPr>
            <a:normAutofit/>
          </a:bodyPr>
          <a:lstStyle/>
          <a:p>
            <a:r>
              <a:rPr lang="sk-SK" sz="2600" dirty="0" smtClean="0"/>
              <a:t>7 D</a:t>
            </a:r>
          </a:p>
          <a:p>
            <a:r>
              <a:rPr lang="sk-SK" sz="2600" dirty="0" smtClean="0"/>
              <a:t>8 B</a:t>
            </a:r>
          </a:p>
          <a:p>
            <a:r>
              <a:rPr lang="sk-SK" sz="2600" dirty="0" smtClean="0"/>
              <a:t>9 A</a:t>
            </a:r>
          </a:p>
          <a:p>
            <a:r>
              <a:rPr lang="sk-SK" sz="2600" dirty="0" smtClean="0"/>
              <a:t>10 C</a:t>
            </a:r>
          </a:p>
          <a:p>
            <a:r>
              <a:rPr lang="sk-SK" sz="2600" dirty="0" smtClean="0"/>
              <a:t>11 D</a:t>
            </a:r>
          </a:p>
          <a:p>
            <a:r>
              <a:rPr lang="sk-SK" sz="2600" dirty="0" smtClean="0"/>
              <a:t>12 C</a:t>
            </a:r>
          </a:p>
          <a:p>
            <a:r>
              <a:rPr lang="sk-SK" sz="2600" dirty="0" smtClean="0"/>
              <a:t>13 C</a:t>
            </a:r>
          </a:p>
          <a:p>
            <a:endParaRPr lang="sk-SK" sz="2600" dirty="0"/>
          </a:p>
        </p:txBody>
      </p:sp>
    </p:spTree>
    <p:extLst>
      <p:ext uri="{BB962C8B-B14F-4D97-AF65-F5344CB8AC3E}">
        <p14:creationId xmlns:p14="http://schemas.microsoft.com/office/powerpoint/2010/main" val="518574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knb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sk-SK" dirty="0" smtClean="0"/>
              <a:t>Online príprava – zopakovanie </a:t>
            </a:r>
          </a:p>
          <a:p>
            <a:r>
              <a:rPr lang="sk-SK" dirty="0" smtClean="0"/>
              <a:t>24. marca 2021</a:t>
            </a:r>
          </a:p>
        </p:txBody>
      </p:sp>
    </p:spTree>
    <p:extLst>
      <p:ext uri="{BB962C8B-B14F-4D97-AF65-F5344CB8AC3E}">
        <p14:creationId xmlns:p14="http://schemas.microsoft.com/office/powerpoint/2010/main" val="2949959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2353235" y="1232927"/>
            <a:ext cx="7301753" cy="2509837"/>
          </a:xfrm>
        </p:spPr>
        <p:txBody>
          <a:bodyPr/>
          <a:lstStyle/>
          <a:p>
            <a:r>
              <a:rPr lang="sk-SK" dirty="0" err="1" smtClean="0"/>
              <a:t>uKÁŽKA</a:t>
            </a:r>
            <a:r>
              <a:rPr lang="sk-SK" dirty="0" smtClean="0"/>
              <a:t>  </a:t>
            </a:r>
            <a:r>
              <a:rPr lang="sk-SK" dirty="0" smtClean="0">
                <a:solidFill>
                  <a:srgbClr val="00B0F0"/>
                </a:solidFill>
              </a:rPr>
              <a:t>TESTU</a:t>
            </a:r>
            <a:r>
              <a:rPr lang="sk-SK" dirty="0" smtClean="0"/>
              <a:t> </a:t>
            </a:r>
            <a:br>
              <a:rPr lang="sk-SK" dirty="0" smtClean="0"/>
            </a:br>
            <a:r>
              <a:rPr lang="sk-SK" dirty="0" smtClean="0"/>
              <a:t>VŠEOBECNÝCH JAZYKOVÝCH PREDPOKLADOV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116489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0" y="619125"/>
            <a:ext cx="10363200" cy="1595438"/>
          </a:xfrm>
        </p:spPr>
        <p:txBody>
          <a:bodyPr/>
          <a:lstStyle/>
          <a:p>
            <a:r>
              <a:rPr lang="sk-SK" dirty="0" smtClean="0"/>
              <a:t>Test obsahuje </a:t>
            </a:r>
            <a:r>
              <a:rPr lang="sk-SK" dirty="0" smtClean="0">
                <a:solidFill>
                  <a:srgbClr val="FFC000"/>
                </a:solidFill>
              </a:rPr>
              <a:t>rôznorodé</a:t>
            </a:r>
            <a:r>
              <a:rPr lang="sk-SK" dirty="0" smtClean="0"/>
              <a:t> úlohy</a:t>
            </a:r>
            <a:br>
              <a:rPr lang="sk-SK" dirty="0" smtClean="0"/>
            </a:br>
            <a:r>
              <a:rPr lang="sk-SK" dirty="0" smtClean="0"/>
              <a:t>vhodné spôsoby riešenia sú takéto: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25657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0" y="619125"/>
            <a:ext cx="10363200" cy="1595438"/>
          </a:xfrm>
        </p:spPr>
        <p:txBody>
          <a:bodyPr/>
          <a:lstStyle/>
          <a:p>
            <a:r>
              <a:rPr lang="sk-SK" dirty="0" smtClean="0">
                <a:solidFill>
                  <a:srgbClr val="FFC000"/>
                </a:solidFill>
              </a:rPr>
              <a:t>1.Pozorne čítať zadanie</a:t>
            </a:r>
            <a:r>
              <a:rPr lang="sk-SK" dirty="0">
                <a:solidFill>
                  <a:srgbClr val="FFC000"/>
                </a:solidFill>
              </a:rPr>
              <a:t/>
            </a:r>
            <a:br>
              <a:rPr lang="sk-SK" dirty="0">
                <a:solidFill>
                  <a:srgbClr val="FFC000"/>
                </a:solidFill>
              </a:rPr>
            </a:br>
            <a:r>
              <a:rPr lang="sk-SK" dirty="0" smtClean="0">
                <a:solidFill>
                  <a:srgbClr val="FFC000"/>
                </a:solidFill>
              </a:rPr>
              <a:t>a</a:t>
            </a:r>
            <a:br>
              <a:rPr lang="sk-SK" dirty="0" smtClean="0">
                <a:solidFill>
                  <a:srgbClr val="FFC000"/>
                </a:solidFill>
              </a:rPr>
            </a:br>
            <a:r>
              <a:rPr lang="sk-SK" dirty="0" smtClean="0">
                <a:solidFill>
                  <a:srgbClr val="FFC000"/>
                </a:solidFill>
              </a:rPr>
              <a:t>dobre sa zamyslieť</a:t>
            </a:r>
            <a:endParaRPr lang="sk-SK" dirty="0">
              <a:solidFill>
                <a:srgbClr val="FFC000"/>
              </a:solidFill>
            </a:endParaRPr>
          </a:p>
        </p:txBody>
      </p:sp>
      <p:sp>
        <p:nvSpPr>
          <p:cNvPr id="3" name="Zástupný objekt pre obsah 2"/>
          <p:cNvSpPr>
            <a:spLocks noGrp="1"/>
          </p:cNvSpPr>
          <p:nvPr>
            <p:ph sz="quarter" idx="4294967295"/>
          </p:nvPr>
        </p:nvSpPr>
        <p:spPr>
          <a:xfrm>
            <a:off x="0" y="2420938"/>
            <a:ext cx="10363200" cy="3048000"/>
          </a:xfrm>
        </p:spPr>
        <p:txBody>
          <a:bodyPr/>
          <a:lstStyle/>
          <a:p>
            <a:pPr marL="0" indent="0">
              <a:buNone/>
            </a:pPr>
            <a:r>
              <a:rPr lang="sk-SK" sz="2800" dirty="0" smtClean="0"/>
              <a:t>Ukážka zadania:</a:t>
            </a:r>
          </a:p>
          <a:p>
            <a:pPr marL="0" indent="0">
              <a:buNone/>
            </a:pPr>
            <a:r>
              <a:rPr lang="sk-SK" sz="2800" dirty="0" smtClean="0"/>
              <a:t>Obyvatelia </a:t>
            </a:r>
            <a:r>
              <a:rPr lang="sk-SK" sz="2800" dirty="0"/>
              <a:t>istého ostrova majú dve pravidlá:</a:t>
            </a:r>
          </a:p>
          <a:p>
            <a:r>
              <a:rPr lang="sk-SK" sz="2800" dirty="0"/>
              <a:t>1. každý vstupuje do manželstva najviac raz za život</a:t>
            </a:r>
          </a:p>
          <a:p>
            <a:r>
              <a:rPr lang="sk-SK" sz="2800" dirty="0"/>
              <a:t>2. neexistujú nemanželské deti.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883650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objekt pre obsah 4"/>
          <p:cNvSpPr>
            <a:spLocks noGrp="1"/>
          </p:cNvSpPr>
          <p:nvPr>
            <p:ph sz="quarter" idx="4294967295"/>
          </p:nvPr>
        </p:nvSpPr>
        <p:spPr>
          <a:xfrm>
            <a:off x="0" y="809625"/>
            <a:ext cx="10363200" cy="4981575"/>
          </a:xfrm>
        </p:spPr>
        <p:txBody>
          <a:bodyPr>
            <a:normAutofit/>
          </a:bodyPr>
          <a:lstStyle/>
          <a:p>
            <a:r>
              <a:rPr lang="sk-SK" sz="2800" dirty="0" smtClean="0">
                <a:solidFill>
                  <a:srgbClr val="00B0F0"/>
                </a:solidFill>
              </a:rPr>
              <a:t>Dve priateľky z tohto ostrova sa rozprávajú pri káve:</a:t>
            </a:r>
          </a:p>
          <a:p>
            <a:r>
              <a:rPr lang="sk-SK" sz="2800" dirty="0" smtClean="0">
                <a:solidFill>
                  <a:srgbClr val="FFC000"/>
                </a:solidFill>
              </a:rPr>
              <a:t>Sylvia</a:t>
            </a:r>
            <a:r>
              <a:rPr lang="sk-SK" sz="2800" smtClean="0">
                <a:solidFill>
                  <a:srgbClr val="FFC000"/>
                </a:solidFill>
              </a:rPr>
              <a:t>: to </a:t>
            </a:r>
            <a:r>
              <a:rPr lang="sk-SK" sz="2800" dirty="0" smtClean="0">
                <a:solidFill>
                  <a:srgbClr val="FFC000"/>
                </a:solidFill>
              </a:rPr>
              <a:t>dievčatko na fotke je tvoja vnučka ?</a:t>
            </a:r>
          </a:p>
          <a:p>
            <a:r>
              <a:rPr lang="sk-SK" sz="2800" dirty="0" smtClean="0">
                <a:solidFill>
                  <a:srgbClr val="92D050"/>
                </a:solidFill>
              </a:rPr>
              <a:t>EMA: áno</a:t>
            </a:r>
          </a:p>
          <a:p>
            <a:r>
              <a:rPr lang="sk-SK" sz="2800" dirty="0">
                <a:solidFill>
                  <a:srgbClr val="FFC000"/>
                </a:solidFill>
              </a:rPr>
              <a:t>Sylvia</a:t>
            </a:r>
            <a:r>
              <a:rPr lang="sk-SK" sz="2800" dirty="0" smtClean="0">
                <a:solidFill>
                  <a:srgbClr val="FFC000"/>
                </a:solidFill>
              </a:rPr>
              <a:t>: a máš aj vnukov ?</a:t>
            </a:r>
          </a:p>
          <a:p>
            <a:r>
              <a:rPr lang="sk-SK" sz="2800" dirty="0">
                <a:solidFill>
                  <a:srgbClr val="92D050"/>
                </a:solidFill>
              </a:rPr>
              <a:t>EMA: </a:t>
            </a:r>
            <a:r>
              <a:rPr lang="sk-SK" sz="2800" dirty="0" smtClean="0">
                <a:solidFill>
                  <a:srgbClr val="92D050"/>
                </a:solidFill>
              </a:rPr>
              <a:t>dvoch. Danko je taká veselá kopa, Samko je skôr tichší – možno preto, že na rozdiel od Danka je jedináčik. </a:t>
            </a:r>
          </a:p>
        </p:txBody>
      </p:sp>
    </p:spTree>
    <p:extLst>
      <p:ext uri="{BB962C8B-B14F-4D97-AF65-F5344CB8AC3E}">
        <p14:creationId xmlns:p14="http://schemas.microsoft.com/office/powerpoint/2010/main" val="2778480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objekt pre obsah 5"/>
          <p:cNvSpPr>
            <a:spLocks noGrp="1"/>
          </p:cNvSpPr>
          <p:nvPr>
            <p:ph sz="quarter" idx="4294967295"/>
          </p:nvPr>
        </p:nvSpPr>
        <p:spPr>
          <a:xfrm>
            <a:off x="0" y="1489075"/>
            <a:ext cx="10363200" cy="4302125"/>
          </a:xfrm>
        </p:spPr>
        <p:txBody>
          <a:bodyPr/>
          <a:lstStyle/>
          <a:p>
            <a:r>
              <a:rPr lang="sk-SK" sz="2800" dirty="0"/>
              <a:t>Z uvedených výrokov vyplýva, že</a:t>
            </a:r>
            <a:r>
              <a:rPr lang="sk-SK" sz="2800" dirty="0" smtClean="0"/>
              <a:t>:</a:t>
            </a:r>
          </a:p>
          <a:p>
            <a:pPr marL="514350" indent="-514350">
              <a:buAutoNum type="alphaUcParenR"/>
            </a:pPr>
            <a:r>
              <a:rPr lang="sk-SK" sz="2800" dirty="0" smtClean="0"/>
              <a:t>Ema má aspoň tri deti.</a:t>
            </a:r>
          </a:p>
          <a:p>
            <a:pPr marL="0" indent="0">
              <a:buNone/>
            </a:pPr>
            <a:endParaRPr lang="sk-SK" sz="2800" dirty="0"/>
          </a:p>
          <a:p>
            <a:pPr marL="0" indent="0">
              <a:buNone/>
            </a:pPr>
            <a:r>
              <a:rPr lang="sk-SK" sz="2800" dirty="0" smtClean="0"/>
              <a:t>b) EMA Má ASPOŇ 4 </a:t>
            </a:r>
            <a:r>
              <a:rPr lang="sk-SK" sz="2800" dirty="0" err="1" smtClean="0"/>
              <a:t>VNúčATá</a:t>
            </a:r>
            <a:endParaRPr lang="sk-SK" sz="2800" dirty="0" smtClean="0"/>
          </a:p>
          <a:p>
            <a:pPr marL="0" indent="0">
              <a:buNone/>
            </a:pPr>
            <a:endParaRPr lang="sk-SK" sz="2800" dirty="0"/>
          </a:p>
          <a:p>
            <a:pPr marL="0" indent="0">
              <a:buNone/>
            </a:pPr>
            <a:r>
              <a:rPr lang="sk-SK" sz="2800" dirty="0" smtClean="0"/>
              <a:t>C) </a:t>
            </a:r>
            <a:r>
              <a:rPr lang="sk-SK" sz="2800" dirty="0" err="1" smtClean="0"/>
              <a:t>saMKO</a:t>
            </a:r>
            <a:r>
              <a:rPr lang="sk-SK" sz="2800" dirty="0" smtClean="0"/>
              <a:t> Má ASPOŇ 1 SESTERNICU</a:t>
            </a:r>
          </a:p>
          <a:p>
            <a:pPr marL="0" indent="0">
              <a:buNone/>
            </a:pPr>
            <a:endParaRPr lang="sk-SK" sz="2800" dirty="0" smtClean="0"/>
          </a:p>
          <a:p>
            <a:endParaRPr lang="sk-SK" sz="2800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354891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0" y="609600"/>
            <a:ext cx="10363200" cy="3427413"/>
          </a:xfrm>
        </p:spPr>
        <p:txBody>
          <a:bodyPr/>
          <a:lstStyle/>
          <a:p>
            <a:r>
              <a:rPr lang="sk-SK" dirty="0" smtClean="0"/>
              <a:t>Správna odpoveď je C)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823480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3775" y="182880"/>
            <a:ext cx="10364451" cy="1567544"/>
          </a:xfrm>
        </p:spPr>
        <p:txBody>
          <a:bodyPr>
            <a:normAutofit fontScale="90000"/>
          </a:bodyPr>
          <a:lstStyle/>
          <a:p>
            <a:r>
              <a:rPr lang="sk-SK" dirty="0">
                <a:solidFill>
                  <a:srgbClr val="FFC000"/>
                </a:solidFill>
              </a:rPr>
              <a:t>2. Pozorne </a:t>
            </a:r>
            <a:r>
              <a:rPr lang="sk-SK" dirty="0" smtClean="0">
                <a:solidFill>
                  <a:srgbClr val="FFC000"/>
                </a:solidFill>
              </a:rPr>
              <a:t>čítať</a:t>
            </a:r>
            <a:br>
              <a:rPr lang="sk-SK" dirty="0" smtClean="0">
                <a:solidFill>
                  <a:srgbClr val="FFC000"/>
                </a:solidFill>
              </a:rPr>
            </a:br>
            <a:r>
              <a:rPr lang="sk-SK" dirty="0" smtClean="0">
                <a:solidFill>
                  <a:srgbClr val="FFC000"/>
                </a:solidFill>
              </a:rPr>
              <a:t>a</a:t>
            </a:r>
            <a:br>
              <a:rPr lang="sk-SK" dirty="0" smtClean="0">
                <a:solidFill>
                  <a:srgbClr val="FFC000"/>
                </a:solidFill>
              </a:rPr>
            </a:br>
            <a:r>
              <a:rPr lang="sk-SK" dirty="0" smtClean="0">
                <a:solidFill>
                  <a:srgbClr val="FFC000"/>
                </a:solidFill>
              </a:rPr>
              <a:t>pozerať </a:t>
            </a:r>
            <a:r>
              <a:rPr lang="sk-SK" dirty="0">
                <a:solidFill>
                  <a:srgbClr val="FFC000"/>
                </a:solidFill>
              </a:rPr>
              <a:t>a „vidieť“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sz="quarter" idx="13"/>
          </p:nvPr>
        </p:nvSpPr>
        <p:spPr>
          <a:xfrm>
            <a:off x="913774" y="1645920"/>
            <a:ext cx="10363826" cy="4145279"/>
          </a:xfrm>
        </p:spPr>
        <p:txBody>
          <a:bodyPr>
            <a:noAutofit/>
          </a:bodyPr>
          <a:lstStyle/>
          <a:p>
            <a:r>
              <a:rPr lang="sk-SK" sz="2400" dirty="0" smtClean="0"/>
              <a:t>SLOVO </a:t>
            </a:r>
            <a:r>
              <a:rPr lang="sk-SK" sz="2400" dirty="0" err="1" smtClean="0">
                <a:solidFill>
                  <a:srgbClr val="00B0F0"/>
                </a:solidFill>
              </a:rPr>
              <a:t>LOKOMOTíVA</a:t>
            </a:r>
            <a:r>
              <a:rPr lang="sk-SK" sz="2400" dirty="0" smtClean="0">
                <a:solidFill>
                  <a:srgbClr val="FFC000"/>
                </a:solidFill>
              </a:rPr>
              <a:t> </a:t>
            </a:r>
            <a:r>
              <a:rPr lang="sk-SK" sz="2400" dirty="0" smtClean="0"/>
              <a:t>Má </a:t>
            </a:r>
            <a:r>
              <a:rPr lang="sk-SK" sz="2400" dirty="0" err="1" smtClean="0"/>
              <a:t>ROVNAKý</a:t>
            </a:r>
            <a:r>
              <a:rPr lang="sk-SK" sz="2400" dirty="0" smtClean="0"/>
              <a:t> RYTMUS AKO SLOVO </a:t>
            </a:r>
            <a:r>
              <a:rPr lang="sk-SK" sz="2400" dirty="0" smtClean="0">
                <a:solidFill>
                  <a:srgbClr val="FFC000"/>
                </a:solidFill>
              </a:rPr>
              <a:t> </a:t>
            </a:r>
            <a:r>
              <a:rPr lang="sk-SK" sz="2400" dirty="0" err="1" smtClean="0">
                <a:solidFill>
                  <a:srgbClr val="FFFF00"/>
                </a:solidFill>
              </a:rPr>
              <a:t>DOBROVOľNíCI</a:t>
            </a:r>
            <a:r>
              <a:rPr lang="sk-SK" sz="2400" dirty="0" smtClean="0"/>
              <a:t>, </a:t>
            </a:r>
          </a:p>
          <a:p>
            <a:r>
              <a:rPr lang="sk-SK" sz="2400" dirty="0" smtClean="0"/>
              <a:t>ALE </a:t>
            </a:r>
            <a:r>
              <a:rPr lang="sk-SK" sz="2400" dirty="0" err="1" smtClean="0"/>
              <a:t>ODLIšNý</a:t>
            </a:r>
            <a:r>
              <a:rPr lang="sk-SK" sz="2400" dirty="0" smtClean="0"/>
              <a:t> RYTMUS AKO SLOVO </a:t>
            </a:r>
            <a:r>
              <a:rPr lang="sk-SK" sz="2400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VýZNAMOVéHO</a:t>
            </a:r>
            <a:r>
              <a:rPr lang="sk-SK" sz="2400" dirty="0" smtClean="0">
                <a:solidFill>
                  <a:srgbClr val="92D050"/>
                </a:solidFill>
              </a:rPr>
              <a:t>.</a:t>
            </a:r>
          </a:p>
          <a:p>
            <a:r>
              <a:rPr lang="sk-SK" sz="2400" dirty="0" err="1" smtClean="0"/>
              <a:t>KTORé</a:t>
            </a:r>
            <a:r>
              <a:rPr lang="sk-SK" sz="2400" dirty="0" smtClean="0"/>
              <a:t> Z </a:t>
            </a:r>
            <a:r>
              <a:rPr lang="sk-SK" sz="2400" dirty="0" err="1" smtClean="0"/>
              <a:t>UVEDENýCH</a:t>
            </a:r>
            <a:r>
              <a:rPr lang="sk-SK" sz="2400" dirty="0" smtClean="0"/>
              <a:t> </a:t>
            </a:r>
            <a:r>
              <a:rPr lang="sk-SK" sz="2400" dirty="0" err="1" smtClean="0"/>
              <a:t>SLOVNýCH</a:t>
            </a:r>
            <a:r>
              <a:rPr lang="sk-SK" sz="2400" dirty="0" smtClean="0"/>
              <a:t> </a:t>
            </a:r>
            <a:r>
              <a:rPr lang="sk-SK" sz="2400" dirty="0" err="1" smtClean="0"/>
              <a:t>SPOJENí</a:t>
            </a:r>
            <a:r>
              <a:rPr lang="sk-SK" sz="2400" dirty="0" smtClean="0"/>
              <a:t> Má</a:t>
            </a:r>
            <a:r>
              <a:rPr lang="sk-SK" sz="2400" dirty="0" smtClean="0">
                <a:solidFill>
                  <a:srgbClr val="92D050"/>
                </a:solidFill>
              </a:rPr>
              <a:t> </a:t>
            </a:r>
            <a:r>
              <a:rPr lang="sk-SK" sz="2400" dirty="0" smtClean="0">
                <a:solidFill>
                  <a:srgbClr val="FF0000"/>
                </a:solidFill>
              </a:rPr>
              <a:t>Iný</a:t>
            </a:r>
            <a:r>
              <a:rPr lang="sk-SK" sz="2400" dirty="0" smtClean="0">
                <a:solidFill>
                  <a:srgbClr val="92D050"/>
                </a:solidFill>
              </a:rPr>
              <a:t> RYTMUS </a:t>
            </a:r>
            <a:r>
              <a:rPr lang="sk-SK" sz="2400" dirty="0" smtClean="0"/>
              <a:t>AKO </a:t>
            </a:r>
            <a:r>
              <a:rPr lang="sk-SK" sz="2400" dirty="0" err="1" smtClean="0"/>
              <a:t>ZVYšNé</a:t>
            </a:r>
            <a:r>
              <a:rPr lang="sk-SK" sz="2400" dirty="0" smtClean="0"/>
              <a:t> TRI ?</a:t>
            </a:r>
          </a:p>
          <a:p>
            <a:r>
              <a:rPr lang="sk-SK" sz="2400" dirty="0" smtClean="0">
                <a:solidFill>
                  <a:srgbClr val="92D050"/>
                </a:solidFill>
              </a:rPr>
              <a:t>A) </a:t>
            </a:r>
            <a:r>
              <a:rPr lang="sk-SK" sz="2400" dirty="0" err="1" smtClean="0">
                <a:solidFill>
                  <a:srgbClr val="92D050"/>
                </a:solidFill>
              </a:rPr>
              <a:t>LáSKY</a:t>
            </a:r>
            <a:r>
              <a:rPr lang="sk-SK" sz="2400" dirty="0" smtClean="0">
                <a:solidFill>
                  <a:srgbClr val="92D050"/>
                </a:solidFill>
              </a:rPr>
              <a:t> AJ </a:t>
            </a:r>
            <a:r>
              <a:rPr lang="sk-SK" sz="2400" dirty="0" err="1" smtClean="0">
                <a:solidFill>
                  <a:srgbClr val="92D050"/>
                </a:solidFill>
              </a:rPr>
              <a:t>KRáSKY</a:t>
            </a:r>
            <a:endParaRPr lang="sk-SK" sz="2400" dirty="0" smtClean="0">
              <a:solidFill>
                <a:srgbClr val="92D050"/>
              </a:solidFill>
            </a:endParaRPr>
          </a:p>
          <a:p>
            <a:r>
              <a:rPr lang="sk-SK" sz="2400" dirty="0" smtClean="0">
                <a:solidFill>
                  <a:srgbClr val="92D050"/>
                </a:solidFill>
              </a:rPr>
              <a:t>B) </a:t>
            </a:r>
            <a:r>
              <a:rPr lang="sk-SK" sz="2400" dirty="0" err="1" smtClean="0">
                <a:solidFill>
                  <a:srgbClr val="92D050"/>
                </a:solidFill>
              </a:rPr>
              <a:t>PýCHA</a:t>
            </a:r>
            <a:r>
              <a:rPr lang="sk-SK" sz="2400" dirty="0" smtClean="0">
                <a:solidFill>
                  <a:srgbClr val="92D050"/>
                </a:solidFill>
              </a:rPr>
              <a:t> I </a:t>
            </a:r>
            <a:r>
              <a:rPr lang="sk-SK" sz="2400" dirty="0" err="1" smtClean="0">
                <a:solidFill>
                  <a:srgbClr val="92D050"/>
                </a:solidFill>
              </a:rPr>
              <a:t>NáDEJ</a:t>
            </a:r>
            <a:endParaRPr lang="sk-SK" sz="2400" dirty="0" smtClean="0">
              <a:solidFill>
                <a:srgbClr val="92D050"/>
              </a:solidFill>
            </a:endParaRPr>
          </a:p>
          <a:p>
            <a:r>
              <a:rPr lang="sk-SK" sz="2400" dirty="0" smtClean="0">
                <a:solidFill>
                  <a:srgbClr val="92D050"/>
                </a:solidFill>
              </a:rPr>
              <a:t>C) </a:t>
            </a:r>
            <a:r>
              <a:rPr lang="sk-SK" sz="2400" dirty="0" err="1" smtClean="0">
                <a:solidFill>
                  <a:srgbClr val="92D050"/>
                </a:solidFill>
              </a:rPr>
              <a:t>PáDY</a:t>
            </a:r>
            <a:r>
              <a:rPr lang="sk-SK" sz="2400" dirty="0" smtClean="0">
                <a:solidFill>
                  <a:srgbClr val="92D050"/>
                </a:solidFill>
              </a:rPr>
              <a:t> A PREHRY</a:t>
            </a:r>
          </a:p>
          <a:p>
            <a:r>
              <a:rPr lang="sk-SK" sz="2400" dirty="0" smtClean="0">
                <a:solidFill>
                  <a:srgbClr val="92D050"/>
                </a:solidFill>
              </a:rPr>
              <a:t>D) Úvod i záver</a:t>
            </a:r>
            <a:endParaRPr lang="sk-SK" sz="2400" dirty="0"/>
          </a:p>
        </p:txBody>
      </p:sp>
    </p:spTree>
    <p:extLst>
      <p:ext uri="{BB962C8B-B14F-4D97-AF65-F5344CB8AC3E}">
        <p14:creationId xmlns:p14="http://schemas.microsoft.com/office/powerpoint/2010/main" val="161393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Kvapka">
  <a:themeElements>
    <a:clrScheme name="Kvapka">
      <a:dk1>
        <a:sysClr val="windowText" lastClr="000000"/>
      </a:dk1>
      <a:lt1>
        <a:sysClr val="window" lastClr="FFFFFF"/>
      </a:lt1>
      <a:dk2>
        <a:srgbClr val="4B4B4B"/>
      </a:dk2>
      <a:lt2>
        <a:srgbClr val="B5B5B5"/>
      </a:lt2>
      <a:accent1>
        <a:srgbClr val="9AC43E"/>
      </a:accent1>
      <a:accent2>
        <a:srgbClr val="44BA98"/>
      </a:accent2>
      <a:accent3>
        <a:srgbClr val="43A9D9"/>
      </a:accent3>
      <a:accent4>
        <a:srgbClr val="6274D8"/>
      </a:accent4>
      <a:accent5>
        <a:srgbClr val="AB54D7"/>
      </a:accent5>
      <a:accent6>
        <a:srgbClr val="D15B37"/>
      </a:accent6>
      <a:hlink>
        <a:srgbClr val="BFE962"/>
      </a:hlink>
      <a:folHlink>
        <a:srgbClr val="C0D591"/>
      </a:folHlink>
    </a:clrScheme>
    <a:fontScheme name="Kvapka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vapka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892FADA9-420D-4323-A7A4-C1060166525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TM04033925[[fn=Kvapka]]</Template>
  <TotalTime>324</TotalTime>
  <Words>396</Words>
  <Application>Microsoft Office PowerPoint</Application>
  <PresentationFormat>Širokouhlá</PresentationFormat>
  <Paragraphs>69</Paragraphs>
  <Slides>19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2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19</vt:i4>
      </vt:variant>
    </vt:vector>
  </HeadingPairs>
  <TitlesOfParts>
    <vt:vector size="22" baseType="lpstr">
      <vt:lpstr>Arial</vt:lpstr>
      <vt:lpstr>Tw Cen MT</vt:lpstr>
      <vt:lpstr>Kvapka</vt:lpstr>
      <vt:lpstr>Prijímacie skúšky</vt:lpstr>
      <vt:lpstr>knb</vt:lpstr>
      <vt:lpstr>uKÁŽKA  TESTU  VŠEOBECNÝCH JAZYKOVÝCH PREDPOKLADOV</vt:lpstr>
      <vt:lpstr>Test obsahuje rôznorodé úlohy vhodné spôsoby riešenia sú takéto:</vt:lpstr>
      <vt:lpstr>1.Pozorne čítať zadanie a dobre sa zamyslieť</vt:lpstr>
      <vt:lpstr>Prezentácia programu PowerPoint</vt:lpstr>
      <vt:lpstr>Prezentácia programu PowerPoint</vt:lpstr>
      <vt:lpstr>Správna odpoveď je C)</vt:lpstr>
      <vt:lpstr>2. Pozorne čítať a pozerať a „vidieť“</vt:lpstr>
      <vt:lpstr>Správna odpoveď je C)</vt:lpstr>
      <vt:lpstr>3. Pozorne čítať  a  dať šancu talentu na jazyky</vt:lpstr>
      <vt:lpstr>Správna odpoveď je b)</vt:lpstr>
      <vt:lpstr>4. Čítať s porozumením </vt:lpstr>
      <vt:lpstr>Odpoveď: 22 %, to je 69 tisíc áut</vt:lpstr>
      <vt:lpstr>Ukážka testu</vt:lpstr>
      <vt:lpstr>Prezentácia programu PowerPoint</vt:lpstr>
      <vt:lpstr>Prezentácia programu PowerPoint</vt:lpstr>
      <vt:lpstr>Správne odpovede</vt:lpstr>
      <vt:lpstr>Prezentácia programu PowerPoint</vt:lpstr>
    </vt:vector>
  </TitlesOfParts>
  <Company>SKŠ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uKÁŽKA  TESTU  VŠEOBECNÝCH JAZYKOVÝCH PREDPOKLADOV</dc:title>
  <dc:creator>Zástupca</dc:creator>
  <cp:lastModifiedBy>Mgr. Mária Šperková</cp:lastModifiedBy>
  <cp:revision>30</cp:revision>
  <dcterms:created xsi:type="dcterms:W3CDTF">2019-03-04T21:50:14Z</dcterms:created>
  <dcterms:modified xsi:type="dcterms:W3CDTF">2021-03-17T17:54:49Z</dcterms:modified>
  <cp:contentStatus>Finálna verzia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