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81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27" r:id="rId38"/>
    <p:sldId id="329" r:id="rId39"/>
    <p:sldId id="328" r:id="rId40"/>
    <p:sldId id="296" r:id="rId41"/>
    <p:sldId id="331" r:id="rId42"/>
    <p:sldId id="332" r:id="rId43"/>
    <p:sldId id="333" r:id="rId44"/>
    <p:sldId id="297" r:id="rId45"/>
    <p:sldId id="298" r:id="rId46"/>
    <p:sldId id="334" r:id="rId47"/>
    <p:sldId id="335" r:id="rId48"/>
    <p:sldId id="336" r:id="rId49"/>
    <p:sldId id="299" r:id="rId50"/>
    <p:sldId id="337" r:id="rId51"/>
    <p:sldId id="338" r:id="rId52"/>
    <p:sldId id="300" r:id="rId53"/>
    <p:sldId id="301" r:id="rId54"/>
    <p:sldId id="339" r:id="rId55"/>
    <p:sldId id="340" r:id="rId56"/>
    <p:sldId id="341" r:id="rId57"/>
    <p:sldId id="302" r:id="rId58"/>
    <p:sldId id="342" r:id="rId59"/>
    <p:sldId id="343" r:id="rId60"/>
    <p:sldId id="303" r:id="rId61"/>
    <p:sldId id="304" r:id="rId62"/>
    <p:sldId id="344" r:id="rId63"/>
    <p:sldId id="345" r:id="rId64"/>
    <p:sldId id="346" r:id="rId65"/>
    <p:sldId id="305" r:id="rId66"/>
    <p:sldId id="347" r:id="rId67"/>
    <p:sldId id="348" r:id="rId68"/>
    <p:sldId id="306" r:id="rId69"/>
    <p:sldId id="307" r:id="rId70"/>
    <p:sldId id="349" r:id="rId71"/>
    <p:sldId id="350" r:id="rId72"/>
    <p:sldId id="351" r:id="rId73"/>
    <p:sldId id="308" r:id="rId74"/>
    <p:sldId id="352" r:id="rId75"/>
    <p:sldId id="353" r:id="rId76"/>
    <p:sldId id="354" r:id="rId77"/>
    <p:sldId id="309" r:id="rId78"/>
    <p:sldId id="310" r:id="rId79"/>
    <p:sldId id="355" r:id="rId80"/>
    <p:sldId id="356" r:id="rId81"/>
    <p:sldId id="357" r:id="rId82"/>
    <p:sldId id="311" r:id="rId83"/>
    <p:sldId id="358" r:id="rId84"/>
    <p:sldId id="312" r:id="rId85"/>
    <p:sldId id="313" r:id="rId86"/>
    <p:sldId id="359" r:id="rId87"/>
    <p:sldId id="360" r:id="rId88"/>
    <p:sldId id="314" r:id="rId89"/>
    <p:sldId id="315" r:id="rId90"/>
    <p:sldId id="316" r:id="rId91"/>
    <p:sldId id="317" r:id="rId92"/>
    <p:sldId id="330" r:id="rId9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84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00752-E580-4DC4-89F1-00C182129988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A7975-510D-4C22-9914-464343EB63A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slide" Target="slide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29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image" Target="../media/image25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4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2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7" Type="http://schemas.openxmlformats.org/officeDocument/2006/relationships/image" Target="../media/image29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61.xml"/><Relationship Id="rId7" Type="http://schemas.openxmlformats.org/officeDocument/2006/relationships/image" Target="../media/image2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6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2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6.xml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8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88.xml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6.xml"/><Relationship Id="rId4" Type="http://schemas.openxmlformats.org/officeDocument/2006/relationships/image" Target="../media/image3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91.xml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slide" Target="slide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305800" cy="1981200"/>
          </a:xfrm>
        </p:spPr>
        <p:txBody>
          <a:bodyPr/>
          <a:lstStyle/>
          <a:p>
            <a:r>
              <a:rPr lang="sk-SK" sz="9600" b="1" dirty="0" smtClean="0">
                <a:latin typeface="Bradley Hand ITC" pitchFamily="66" charset="0"/>
              </a:rPr>
              <a:t>Príbeh rytiera</a:t>
            </a:r>
            <a:endParaRPr lang="sk-SK" sz="9600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609600" y="3276600"/>
            <a:ext cx="82296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Ako si padol doráňaný na zem, len matne a akoby z diaľky si počul krik svojej ženy, ako ju odvádzajú preč.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45" t="67442" r="67461" b="13953"/>
          <a:stretch>
            <a:fillRect/>
          </a:stretch>
        </p:blipFill>
        <p:spPr bwMode="auto">
          <a:xfrm>
            <a:off x="2362200" y="609600"/>
            <a:ext cx="4495800" cy="19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3200400" y="1295400"/>
            <a:ext cx="5562600" cy="4648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Keď si sa prebudil, bolo niečo pred poludním. Horko-ťažko si sa postavil.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Vedel si, že sa musíš dostať do mesta, nebolo to ďaleko.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73" t="48953" r="73303" b="10253"/>
          <a:stretch>
            <a:fillRect/>
          </a:stretch>
        </p:blipFill>
        <p:spPr bwMode="auto">
          <a:xfrm>
            <a:off x="762000" y="833653"/>
            <a:ext cx="2952750" cy="602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334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Už si počul dávnejšie, že zbojníci majú tábor pri pobreží, skadiaľ posielajú otrokov vždy v noci na lodiach do cudziny. 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Lenže každý krok bolel. 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Ale bol si odhodlaný.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44" t="48986" r="59509" b="7668"/>
          <a:stretch>
            <a:fillRect/>
          </a:stretch>
        </p:blipFill>
        <p:spPr bwMode="auto">
          <a:xfrm>
            <a:off x="685800" y="2743200"/>
            <a:ext cx="5344633" cy="45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000" b="1" dirty="0" smtClean="0">
                <a:latin typeface="Segoe Print" pitchFamily="2" charset="0"/>
              </a:rPr>
              <a:t>Tvoj boj o čas začal!</a:t>
            </a:r>
          </a:p>
        </p:txBody>
      </p:sp>
      <p:sp>
        <p:nvSpPr>
          <p:cNvPr id="3" name="Zástupný symbol obsahu 1"/>
          <p:cNvSpPr txBox="1">
            <a:spLocks/>
          </p:cNvSpPr>
          <p:nvPr/>
        </p:nvSpPr>
        <p:spPr>
          <a:xfrm>
            <a:off x="533400" y="2209800"/>
            <a:ext cx="8229600" cy="3352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Musíš zachrániť svoju manželku!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400" dirty="0" smtClean="0">
                <a:latin typeface="Segoe Print" pitchFamily="2" charset="0"/>
              </a:rPr>
              <a:t>Vieš, že do súmraku ostáva asi 12 hodín.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Cesta tam trvá asi 4 hodiny.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400" dirty="0" smtClean="0">
                <a:latin typeface="Segoe Print" pitchFamily="2" charset="0"/>
              </a:rPr>
              <a:t>Musíš nazbierať dosť bodov, aby si premohol banditov.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400" dirty="0" smtClean="0">
                <a:latin typeface="Segoe Print" pitchFamily="2" charset="0"/>
              </a:rPr>
              <a:t>Minimum je 200 pre prežitie.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Len klikaj na tlačidlá.</a:t>
            </a:r>
          </a:p>
        </p:txBody>
      </p:sp>
      <p:sp>
        <p:nvSpPr>
          <p:cNvPr id="5" name="Zástupný symbol obsahu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72200" y="5486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533400" y="304800"/>
            <a:ext cx="8382000" cy="21336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Prišiel si do mesta a stretol si 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Lekára. Povedal že ak mesto 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zbavíš banditov, ošetrí ťa zadarmo. Ale bude to trvať 2 hodiny, aby si si oddýchol. Získaš tým 50 bodov.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54" r="11692" b="16438"/>
          <a:stretch>
            <a:fillRect/>
          </a:stretch>
        </p:blipFill>
        <p:spPr bwMode="auto">
          <a:xfrm>
            <a:off x="457200" y="1312068"/>
            <a:ext cx="8305800" cy="52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12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0</a:t>
            </a:r>
          </a:p>
        </p:txBody>
      </p:sp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1143000" y="25908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Ošetriť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1143000" y="33528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Neošetriť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82" t="47967" r="48454" b="10918"/>
          <a:stretch>
            <a:fillRect/>
          </a:stretch>
        </p:blipFill>
        <p:spPr bwMode="auto">
          <a:xfrm>
            <a:off x="3124200" y="838200"/>
            <a:ext cx="480060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10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50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12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524000"/>
            <a:ext cx="4038600" cy="460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791200" y="762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26" t="3754" r="9065" b="18258"/>
          <a:stretch>
            <a:fillRect/>
          </a:stretch>
        </p:blipFill>
        <p:spPr bwMode="auto">
          <a:xfrm flipH="1">
            <a:off x="457200" y="1828800"/>
            <a:ext cx="7543800" cy="474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90800" y="381000"/>
            <a:ext cx="61722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Vyliečeného ťa lekár poslal ku 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Kováčovi. Povedal, že by sa ti 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hodilo brnenie. Keď si prišiel ku kováčovi, súhlasil, že ti vyrobí brnenie. Ponúka ti ľahké a ťažké brnenie. Ľahké ti vyrobí za 2 hodiny a máš zaň 50 bodov. Ťažké ti spraví za dvojnásobný čas ale máš zaň dvojnásobok bodov.  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10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</a:t>
            </a:r>
            <a:r>
              <a:rPr lang="sk-SK" sz="2000" dirty="0" smtClean="0">
                <a:solidFill>
                  <a:schemeClr val="tx1"/>
                </a:solidFill>
                <a:latin typeface="Segoe Print" pitchFamily="2" charset="0"/>
              </a:rPr>
              <a:t>5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Ľahké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Ťažké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828800"/>
            <a:ext cx="79930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90800" y="381000"/>
            <a:ext cx="61722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Lekár ťa teda poslal ku 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Kováčovi. Povedal, že by sa ti 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hodilo brnenie. Keď si prišiel ku kováčovi, súhlasil, že ti vyrobí brnenie. Ponúka ti ľahké a ťažké brnenie. Ľahké ti vyrobí za 2 hodiny a máš zaň 50 bodov. Ťažké ti spraví za dvojnásobný čas ale máš zaň dvojnásobok bodov.  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12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</a:t>
            </a:r>
            <a:r>
              <a:rPr lang="sk-SK" sz="2000" noProof="0" dirty="0" smtClean="0">
                <a:solidFill>
                  <a:schemeClr val="tx1"/>
                </a:solidFill>
                <a:latin typeface="Segoe Print" pitchFamily="2" charset="0"/>
              </a:rPr>
              <a:t>0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Ľahké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Ťažké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8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100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38200" y="762000"/>
            <a:ext cx="78486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Býval si rytierom.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Stal si sa ním po tom, ako tvojich rodičov uniesli zbojníci a už si ich viac nevidel.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Usiloval si sa o spravodlivosť,  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poriadok, a o bezpečie 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ľudí. O bezpečie, 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čo tvojim rodičom 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vtedy toľko chýbalo.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85" t="58486" r="47620" b="19460"/>
          <a:stretch>
            <a:fillRect/>
          </a:stretch>
        </p:blipFill>
        <p:spPr bwMode="auto">
          <a:xfrm>
            <a:off x="5127812" y="3657600"/>
            <a:ext cx="4016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10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50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676400"/>
            <a:ext cx="4670822" cy="433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6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8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100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752600"/>
            <a:ext cx="5181600" cy="481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90800" y="381000"/>
            <a:ext cx="61722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Od kováča si išiel k zbrojárovi.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Ten ti ponúkol, že ťa buď naučí bojovať s mečom a štítom (2 hodiny, 100 bodov), alebo s lukom (1 hodina, 50 bodov).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Bolo to už predsa nejakú dobu, čo si držal v ruke zbraň.   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8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10</a:t>
            </a:r>
            <a:r>
              <a:rPr lang="sk-SK" sz="2000" noProof="0" dirty="0" smtClean="0">
                <a:solidFill>
                  <a:schemeClr val="tx1"/>
                </a:solidFill>
                <a:latin typeface="Segoe Print" pitchFamily="2" charset="0"/>
              </a:rPr>
              <a:t>0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6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Luk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Meč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2" r="3306"/>
          <a:stretch>
            <a:fillRect/>
          </a:stretch>
        </p:blipFill>
        <p:spPr bwMode="auto">
          <a:xfrm>
            <a:off x="304800" y="3505200"/>
            <a:ext cx="8534400" cy="31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6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200400"/>
            <a:ext cx="1771650" cy="16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743200"/>
            <a:ext cx="1727073" cy="23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113">
            <a:off x="5431859" y="2737176"/>
            <a:ext cx="762674" cy="166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7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5530063" y="3084368"/>
            <a:ext cx="1319213" cy="156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90800" y="381000"/>
            <a:ext cx="61722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Od kováča si išiel k zbrojárovi.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Ten ti ponúkol, že ťa buď naučí bojovať s mečom a štítom (2 hodiny, 100 bodov), alebo s lukom (1 hodina, 50 bodov).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Bolo to už predsa nejakú dobu, čo si držal v ruke zbraň.   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10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50</a:t>
            </a:r>
          </a:p>
        </p:txBody>
      </p:sp>
      <p:sp>
        <p:nvSpPr>
          <p:cNvPr id="6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Luk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Meč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2" r="3306"/>
          <a:stretch>
            <a:fillRect/>
          </a:stretch>
        </p:blipFill>
        <p:spPr bwMode="auto">
          <a:xfrm>
            <a:off x="304800" y="3505200"/>
            <a:ext cx="8534400" cy="31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52" t="44898" r="38096" b="32036"/>
          <a:stretch>
            <a:fillRect/>
          </a:stretch>
        </p:blipFill>
        <p:spPr bwMode="auto">
          <a:xfrm rot="352313">
            <a:off x="937959" y="5187013"/>
            <a:ext cx="129781" cy="46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8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200400"/>
            <a:ext cx="1771650" cy="16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743200"/>
            <a:ext cx="1727073" cy="23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581400"/>
            <a:ext cx="7005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113">
            <a:off x="5431859" y="2737176"/>
            <a:ext cx="762674" cy="166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9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100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581400"/>
            <a:ext cx="7005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5530063" y="3084368"/>
            <a:ext cx="1319213" cy="156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90800" y="381000"/>
            <a:ext cx="61722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Od kováča si išiel k zbrojárovi.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Ten ti ponúkol, že ťa buď naučí bojovať s mečom a štítom (2 hodiny, 100 bodov), alebo s lukom (1 hodina, 50 bodov).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Bolo to už predsa nejakú dobu, čo si držal v ruke zbraň.   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6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</a:t>
            </a:r>
            <a:r>
              <a:rPr lang="sk-SK" sz="2000" noProof="0" dirty="0" smtClean="0">
                <a:solidFill>
                  <a:schemeClr val="tx1"/>
                </a:solidFill>
                <a:latin typeface="Segoe Print" pitchFamily="2" charset="0"/>
              </a:rPr>
              <a:t>0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6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Luk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Meč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23" r="3306"/>
          <a:stretch>
            <a:fillRect/>
          </a:stretch>
        </p:blipFill>
        <p:spPr bwMode="auto">
          <a:xfrm>
            <a:off x="1143000" y="3505200"/>
            <a:ext cx="7696200" cy="31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962400"/>
            <a:ext cx="1121526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49"/>
          <a:stretch>
            <a:fillRect/>
          </a:stretch>
        </p:blipFill>
        <p:spPr bwMode="auto">
          <a:xfrm flipH="1">
            <a:off x="914400" y="228600"/>
            <a:ext cx="5181600" cy="28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28194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Časom si začal byť unavený množstvom bojov a krviprelievania. 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Vytvoril si si veľa nepriateľov.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4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250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581400"/>
            <a:ext cx="1716446" cy="14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276600"/>
            <a:ext cx="14478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91280">
            <a:off x="5531279" y="3232983"/>
            <a:ext cx="661593" cy="16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5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9979" flipH="1">
            <a:off x="4673519" y="3575718"/>
            <a:ext cx="1185863" cy="13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90800" y="381000"/>
            <a:ext cx="61722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Od kováča si išiel k zbrojárovi.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Ten ti ponúkol, že ťa buď naučí bojovať s mečom a štítom (2 hodiny, 100 bodov), alebo s lukom (1 hodina, 50 bodov).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Bolo to už predsa nejakú dobu, čo si držal v ruke zbraň.   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8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100</a:t>
            </a:r>
          </a:p>
        </p:txBody>
      </p:sp>
      <p:sp>
        <p:nvSpPr>
          <p:cNvPr id="6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Luk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Meč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23" r="3306"/>
          <a:stretch>
            <a:fillRect/>
          </a:stretch>
        </p:blipFill>
        <p:spPr bwMode="auto">
          <a:xfrm>
            <a:off x="1143000" y="3505200"/>
            <a:ext cx="7696200" cy="31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962400"/>
            <a:ext cx="1121526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105400"/>
            <a:ext cx="468567" cy="83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6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581400"/>
            <a:ext cx="1716446" cy="14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276600"/>
            <a:ext cx="14478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962400"/>
            <a:ext cx="7005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91280">
            <a:off x="5531279" y="3232983"/>
            <a:ext cx="661593" cy="16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7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9979" flipH="1">
            <a:off x="4673519" y="3575718"/>
            <a:ext cx="1185863" cy="13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962400"/>
            <a:ext cx="7005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14600" y="381000"/>
            <a:ext cx="6248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Cestou z mesta si sa ešte zastavil pri stajniach. Majiteľ sa  ponúkol, že ti požičia koňa, ak sa </a:t>
            </a:r>
            <a:r>
              <a:rPr lang="sk-SK" sz="2800" dirty="0" err="1" smtClean="0">
                <a:latin typeface="Segoe Print" pitchFamily="2" charset="0"/>
              </a:rPr>
              <a:t>vysporiadaš</a:t>
            </a:r>
            <a:r>
              <a:rPr lang="sk-SK" sz="2800" dirty="0" smtClean="0">
                <a:latin typeface="Segoe Print" pitchFamily="2" charset="0"/>
              </a:rPr>
              <a:t> s tými </a:t>
            </a:r>
            <a:r>
              <a:rPr lang="sk-SK" sz="2800" dirty="0" err="1" smtClean="0">
                <a:latin typeface="Segoe Print" pitchFamily="2" charset="0"/>
              </a:rPr>
              <a:t>banditmi</a:t>
            </a:r>
            <a:r>
              <a:rPr lang="sk-SK" sz="2800" dirty="0" smtClean="0">
                <a:latin typeface="Segoe Print" pitchFamily="2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Nacvičenie jazdy ti potrvá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6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6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Neberiem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2" r="77686"/>
          <a:stretch>
            <a:fillRect/>
          </a:stretch>
        </p:blipFill>
        <p:spPr bwMode="auto">
          <a:xfrm>
            <a:off x="1600200" y="4343400"/>
            <a:ext cx="1443512" cy="273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20"/>
          <a:stretch>
            <a:fillRect/>
          </a:stretch>
        </p:blipFill>
        <p:spPr bwMode="auto">
          <a:xfrm>
            <a:off x="2895600" y="2438400"/>
            <a:ext cx="58573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334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latin typeface="Segoe Print" pitchFamily="2" charset="0"/>
              </a:rPr>
              <a:t>aspoň 3 hodiny, ale kôň ti zrýchli cestu na 2 hodiny a pridá 50 bodov.</a:t>
            </a:r>
            <a:endParaRPr lang="sk-SK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562600"/>
            <a:ext cx="685800" cy="58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807426" y="5759773"/>
            <a:ext cx="476250" cy="5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58959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3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250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971800"/>
            <a:ext cx="1143000" cy="10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95600"/>
            <a:ext cx="1066800" cy="14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7449">
            <a:off x="1207528" y="638298"/>
            <a:ext cx="2166207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53538">
            <a:off x="2886196" y="4674162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sp>
        <p:nvSpPr>
          <p:cNvPr id="11" name="Zástupný symbol obsahu 1">
            <a:hlinkClick r:id="rId5" action="ppaction://hlinksldjump"/>
          </p:cNvPr>
          <p:cNvSpPr txBox="1">
            <a:spLocks/>
          </p:cNvSpPr>
          <p:nvPr/>
        </p:nvSpPr>
        <p:spPr>
          <a:xfrm>
            <a:off x="5410200" y="3429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90800"/>
            <a:ext cx="86103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533400" y="457200"/>
            <a:ext cx="79248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 zachránil si svoju milú, s ktorou ste sa šťastne vrátili domov. A obyvatelia si ťa vážili a boli ti vďační za to, že si ich zbavil banditov.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3657600" y="59436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Ale jedného dňa si ju stretol.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Svoju budúcu ženu.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Vliekla ju tlupa banditov, ktorých si ľahko pobil.</a:t>
            </a:r>
          </a:p>
          <a:p>
            <a:pPr>
              <a:buNone/>
            </a:pPr>
            <a:endParaRPr lang="sk-SK" sz="3600" dirty="0" smtClean="0">
              <a:latin typeface="Segoe Print" pitchFamily="2" charset="0"/>
            </a:endParaRPr>
          </a:p>
          <a:p>
            <a:pPr>
              <a:buNone/>
            </a:pPr>
            <a:endParaRPr lang="sk-SK" sz="3600" dirty="0" smtClean="0"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26" t="47462" r="9211" b="8168"/>
          <a:stretch>
            <a:fillRect/>
          </a:stretch>
        </p:blipFill>
        <p:spPr bwMode="auto">
          <a:xfrm>
            <a:off x="533400" y="3352800"/>
            <a:ext cx="8201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6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200400"/>
            <a:ext cx="1771650" cy="16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743200"/>
            <a:ext cx="1727073" cy="23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7449">
            <a:off x="1207528" y="638298"/>
            <a:ext cx="2166207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53538">
            <a:off x="2886196" y="4674162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sp>
        <p:nvSpPr>
          <p:cNvPr id="11" name="Zástupný symbol obsahu 1">
            <a:hlinkClick r:id="rId5" action="ppaction://hlinksldjump"/>
          </p:cNvPr>
          <p:cNvSpPr txBox="1">
            <a:spLocks/>
          </p:cNvSpPr>
          <p:nvPr/>
        </p:nvSpPr>
        <p:spPr>
          <a:xfrm>
            <a:off x="5410200" y="3429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90800"/>
            <a:ext cx="86103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533400" y="457200"/>
            <a:ext cx="79248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 zachránil si svoju milú, s ktorou ste sa šťastne vrátili domov. A obyvatelia si ťa vážili a boli ti vďační za to, že si ich zbavil banditov.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3657600" y="59436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14600" y="381000"/>
            <a:ext cx="6248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Cestou z mesta si sa ešte zastavil pri stajniach. Majiteľ sa  ponúkol, že ti požičia koňa, ak sa </a:t>
            </a:r>
            <a:r>
              <a:rPr lang="sk-SK" sz="2800" dirty="0" err="1" smtClean="0">
                <a:latin typeface="Segoe Print" pitchFamily="2" charset="0"/>
              </a:rPr>
              <a:t>vysporiadaš</a:t>
            </a:r>
            <a:r>
              <a:rPr lang="sk-SK" sz="2800" dirty="0" smtClean="0">
                <a:latin typeface="Segoe Print" pitchFamily="2" charset="0"/>
              </a:rPr>
              <a:t> s tými </a:t>
            </a:r>
            <a:r>
              <a:rPr lang="sk-SK" sz="2800" dirty="0" err="1" smtClean="0">
                <a:latin typeface="Segoe Print" pitchFamily="2" charset="0"/>
              </a:rPr>
              <a:t>banditmi</a:t>
            </a:r>
            <a:r>
              <a:rPr lang="sk-SK" sz="2800" dirty="0" smtClean="0">
                <a:latin typeface="Segoe Print" pitchFamily="2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Nacvičenie jazdy ti potrvá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7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150</a:t>
            </a:r>
          </a:p>
        </p:txBody>
      </p:sp>
      <p:sp>
        <p:nvSpPr>
          <p:cNvPr id="6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Neberiem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30" r="77686"/>
          <a:stretch>
            <a:fillRect/>
          </a:stretch>
        </p:blipFill>
        <p:spPr bwMode="auto">
          <a:xfrm>
            <a:off x="533400" y="4343400"/>
            <a:ext cx="2510312" cy="273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20"/>
          <a:stretch>
            <a:fillRect/>
          </a:stretch>
        </p:blipFill>
        <p:spPr bwMode="auto">
          <a:xfrm>
            <a:off x="2895600" y="2438400"/>
            <a:ext cx="58573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334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latin typeface="Segoe Print" pitchFamily="2" charset="0"/>
              </a:rPr>
              <a:t>aspoň 3 hodiny, ale kôň ti zrýchli cestu na 2 hodiny a pridá 50 bodov.</a:t>
            </a:r>
            <a:endParaRPr lang="sk-SK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953000"/>
            <a:ext cx="80413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1742913" y="5464045"/>
            <a:ext cx="616284" cy="73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58959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4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4986182" y="2907947"/>
            <a:ext cx="1013483" cy="120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8525">
            <a:off x="4267200" y="3429000"/>
            <a:ext cx="516807" cy="112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V="1">
            <a:off x="2242725" y="4691475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50970" flipV="1">
            <a:off x="1568101" y="4844787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2584" flipV="1">
            <a:off x="3280478" y="4770121"/>
            <a:ext cx="1044969" cy="18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V="1">
            <a:off x="3995326" y="4691474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533400" y="457200"/>
            <a:ext cx="3581400" cy="2590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5512">
            <a:off x="273296" y="553402"/>
            <a:ext cx="1905000" cy="20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7267">
            <a:off x="1263772" y="1546062"/>
            <a:ext cx="1954937" cy="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7267">
            <a:off x="2330572" y="1241262"/>
            <a:ext cx="1954937" cy="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obsahu 1">
            <a:hlinkClick r:id="rId7" action="ppaction://hlinksldjump"/>
          </p:cNvPr>
          <p:cNvSpPr txBox="1">
            <a:spLocks/>
          </p:cNvSpPr>
          <p:nvPr/>
        </p:nvSpPr>
        <p:spPr>
          <a:xfrm>
            <a:off x="4876800" y="5791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90800"/>
            <a:ext cx="86103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533400" y="457200"/>
            <a:ext cx="79248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 zachránil si svoju milú, s ktorou ste sa šťastne vrátili domov. A obyvatelia si ťa vážili a boli ti vďační za to, že si ich zbavil banditov.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3657600" y="59436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113">
            <a:off x="5431859" y="2737176"/>
            <a:ext cx="762674" cy="166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7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5530063" y="3084368"/>
            <a:ext cx="1319213" cy="156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Hneď, ako ste sa na seba pozreli si vedel, že iné dievča nechceš.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Rozhodol si sa že skončíš s bojmi a staneš sa jednoduchým farmárom.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0" t="45005" r="24219"/>
          <a:stretch>
            <a:fillRect/>
          </a:stretch>
        </p:blipFill>
        <p:spPr bwMode="auto">
          <a:xfrm>
            <a:off x="762000" y="2743200"/>
            <a:ext cx="7906839" cy="44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838200"/>
            <a:ext cx="4619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4393">
            <a:off x="2541973" y="-615374"/>
            <a:ext cx="4572000" cy="54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28744">
            <a:off x="3648129" y="2208205"/>
            <a:ext cx="3725703" cy="12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53224">
            <a:off x="3731433" y="2222894"/>
            <a:ext cx="3725703" cy="12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533400" y="4267200"/>
            <a:ext cx="8153400" cy="190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ale banditov si nedokázal poraziť. Miestny obyvatelia ale na teba stále dodnes spomínajú ako na hrdinu.</a:t>
            </a:r>
          </a:p>
        </p:txBody>
      </p:sp>
      <p:sp>
        <p:nvSpPr>
          <p:cNvPr id="9" name="Zástupný symbol obsahu 1">
            <a:hlinkClick r:id="rId5" action="ppaction://hlinksldjump"/>
          </p:cNvPr>
          <p:cNvSpPr txBox="1">
            <a:spLocks/>
          </p:cNvSpPr>
          <p:nvPr/>
        </p:nvSpPr>
        <p:spPr>
          <a:xfrm>
            <a:off x="609600" y="381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14600" y="381000"/>
            <a:ext cx="6248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Cestou z mesta si sa ešte zastavil pri stajniach. Majiteľ sa  ponúkol, že ti požičia koňa, ak sa </a:t>
            </a:r>
            <a:r>
              <a:rPr lang="sk-SK" sz="2800" dirty="0" err="1" smtClean="0">
                <a:latin typeface="Segoe Print" pitchFamily="2" charset="0"/>
              </a:rPr>
              <a:t>vysporiadaš</a:t>
            </a:r>
            <a:r>
              <a:rPr lang="sk-SK" sz="2800" dirty="0" smtClean="0">
                <a:latin typeface="Segoe Print" pitchFamily="2" charset="0"/>
              </a:rPr>
              <a:t> s tými </a:t>
            </a:r>
            <a:r>
              <a:rPr lang="sk-SK" sz="2800" dirty="0" err="1" smtClean="0">
                <a:latin typeface="Segoe Print" pitchFamily="2" charset="0"/>
              </a:rPr>
              <a:t>banditmi</a:t>
            </a:r>
            <a:r>
              <a:rPr lang="sk-SK" sz="2800" dirty="0" smtClean="0">
                <a:latin typeface="Segoe Print" pitchFamily="2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Nacvičenie jazdy ti potrvá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8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150</a:t>
            </a:r>
          </a:p>
        </p:txBody>
      </p:sp>
      <p:sp>
        <p:nvSpPr>
          <p:cNvPr id="6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Neberiem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20"/>
          <a:stretch>
            <a:fillRect/>
          </a:stretch>
        </p:blipFill>
        <p:spPr bwMode="auto">
          <a:xfrm>
            <a:off x="2895600" y="2438400"/>
            <a:ext cx="58573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334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latin typeface="Segoe Print" pitchFamily="2" charset="0"/>
              </a:rPr>
              <a:t>aspoň 3 hodiny, ale kôň ti zrýchli cestu na 2 hodiny a pridá 50 bodov.</a:t>
            </a:r>
            <a:endParaRPr lang="sk-SK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2" r="77686"/>
          <a:stretch>
            <a:fillRect/>
          </a:stretch>
        </p:blipFill>
        <p:spPr bwMode="auto">
          <a:xfrm>
            <a:off x="1524000" y="4343400"/>
            <a:ext cx="1443512" cy="273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562600"/>
            <a:ext cx="685800" cy="58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731226" y="5759773"/>
            <a:ext cx="476250" cy="5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58959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533400" y="3810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5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971800"/>
            <a:ext cx="1143000" cy="10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95600"/>
            <a:ext cx="1066800" cy="14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352800"/>
            <a:ext cx="609599" cy="11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7449">
            <a:off x="1207528" y="638298"/>
            <a:ext cx="2166207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53538">
            <a:off x="2886196" y="4674162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sp>
        <p:nvSpPr>
          <p:cNvPr id="11" name="Zástupný symbol obsahu 1">
            <a:hlinkClick r:id="rId5" action="ppaction://hlinksldjump"/>
          </p:cNvPr>
          <p:cNvSpPr txBox="1">
            <a:spLocks/>
          </p:cNvSpPr>
          <p:nvPr/>
        </p:nvSpPr>
        <p:spPr>
          <a:xfrm>
            <a:off x="5410200" y="3429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90800"/>
            <a:ext cx="86103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533400" y="457200"/>
            <a:ext cx="79248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 zachránil si svoju milú, s ktorou ste sa šťastne vrátili domov. A obyvatelia si ťa vážili a boli ti vďační za to, že si ich zbavil banditov.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3657600" y="59436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8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150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200400"/>
            <a:ext cx="1771650" cy="16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743200"/>
            <a:ext cx="1727073" cy="23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581400"/>
            <a:ext cx="7005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838200"/>
            <a:ext cx="4619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9580">
            <a:off x="4081356" y="179089"/>
            <a:ext cx="3057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533400" y="3810000"/>
            <a:ext cx="8153400" cy="274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ale banditov si nedokázal poraziť. Miestny obyvatelia ale na teba stále dodnes spomínajú ako na hrdinu.</a:t>
            </a:r>
          </a:p>
        </p:txBody>
      </p:sp>
      <p:sp>
        <p:nvSpPr>
          <p:cNvPr id="5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3733800" y="6096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Zobrali ste sa a za pár rokov ste si postavili dom neďaleko od mesta.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Plánovali ste si založiť rodinu, všetko vyzeralo </a:t>
            </a:r>
          </a:p>
          <a:p>
            <a:pPr>
              <a:buNone/>
            </a:pPr>
            <a:r>
              <a:rPr lang="sk-SK" sz="3600" dirty="0" smtClean="0">
                <a:latin typeface="Segoe Print" pitchFamily="2" charset="0"/>
              </a:rPr>
              <a:t>nádherne.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48" t="10996" r="1726" b="5038"/>
          <a:stretch>
            <a:fillRect/>
          </a:stretch>
        </p:blipFill>
        <p:spPr bwMode="auto">
          <a:xfrm>
            <a:off x="457200" y="2819400"/>
            <a:ext cx="84002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14600" y="381000"/>
            <a:ext cx="6248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Cestou z mesta si sa ešte zastavil pri stajniach. Majiteľ sa  ponúkol, že ti požičia koňa, ak sa </a:t>
            </a:r>
            <a:r>
              <a:rPr lang="sk-SK" sz="2800" dirty="0" err="1" smtClean="0">
                <a:latin typeface="Segoe Print" pitchFamily="2" charset="0"/>
              </a:rPr>
              <a:t>vysporiadaš</a:t>
            </a:r>
            <a:r>
              <a:rPr lang="sk-SK" sz="2800" dirty="0" smtClean="0">
                <a:latin typeface="Segoe Print" pitchFamily="2" charset="0"/>
              </a:rPr>
              <a:t> s tými </a:t>
            </a:r>
            <a:r>
              <a:rPr lang="sk-SK" sz="2800" dirty="0" err="1" smtClean="0">
                <a:latin typeface="Segoe Print" pitchFamily="2" charset="0"/>
              </a:rPr>
              <a:t>banditmi</a:t>
            </a:r>
            <a:r>
              <a:rPr lang="sk-SK" sz="2800" dirty="0" smtClean="0">
                <a:latin typeface="Segoe Print" pitchFamily="2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Nacvičenie jazdy ti potrvá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9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100</a:t>
            </a:r>
          </a:p>
        </p:txBody>
      </p:sp>
      <p:sp>
        <p:nvSpPr>
          <p:cNvPr id="6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Neberiem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30" r="77686"/>
          <a:stretch>
            <a:fillRect/>
          </a:stretch>
        </p:blipFill>
        <p:spPr bwMode="auto">
          <a:xfrm>
            <a:off x="533400" y="4343400"/>
            <a:ext cx="2510312" cy="273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20"/>
          <a:stretch>
            <a:fillRect/>
          </a:stretch>
        </p:blipFill>
        <p:spPr bwMode="auto">
          <a:xfrm>
            <a:off x="2895600" y="2438400"/>
            <a:ext cx="58573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334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latin typeface="Segoe Print" pitchFamily="2" charset="0"/>
              </a:rPr>
              <a:t>aspoň 3 hodiny, ale kôň ti zrýchli cestu na 2 hodiny a pridá 50 bodov.</a:t>
            </a:r>
            <a:endParaRPr lang="sk-SK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953000"/>
            <a:ext cx="80413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1742913" y="5464045"/>
            <a:ext cx="616284" cy="73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715000"/>
            <a:ext cx="533400" cy="72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58959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4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4986182" y="2907947"/>
            <a:ext cx="1013483" cy="120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8525">
            <a:off x="4267200" y="3429000"/>
            <a:ext cx="516807" cy="112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352800"/>
            <a:ext cx="609599" cy="11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V="1">
            <a:off x="2242725" y="4691475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50970" flipV="1">
            <a:off x="1568101" y="4844787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2584" flipV="1">
            <a:off x="3280478" y="4770121"/>
            <a:ext cx="1044969" cy="18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V="1">
            <a:off x="3995326" y="4691474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533400" y="457200"/>
            <a:ext cx="3581400" cy="2590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5512">
            <a:off x="273296" y="553402"/>
            <a:ext cx="1905000" cy="20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7267">
            <a:off x="1263772" y="1546062"/>
            <a:ext cx="1954937" cy="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7267">
            <a:off x="2330572" y="1241262"/>
            <a:ext cx="1954937" cy="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obsahu 1">
            <a:hlinkClick r:id="rId7" action="ppaction://hlinksldjump"/>
          </p:cNvPr>
          <p:cNvSpPr txBox="1">
            <a:spLocks/>
          </p:cNvSpPr>
          <p:nvPr/>
        </p:nvSpPr>
        <p:spPr>
          <a:xfrm>
            <a:off x="4876800" y="5791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90800"/>
            <a:ext cx="86103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533400" y="457200"/>
            <a:ext cx="79248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 zachránil si svoju milú, s ktorou ste sa šťastne vrátili domov. A obyvatelia si ťa vážili a boli ti vďační za to, že si ich zbavil banditov.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3657600" y="59436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5113">
            <a:off x="5431859" y="2737176"/>
            <a:ext cx="762674" cy="166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447800"/>
            <a:ext cx="4648200" cy="51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9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100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581400"/>
            <a:ext cx="7005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5530063" y="3084368"/>
            <a:ext cx="1319213" cy="156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838200"/>
            <a:ext cx="4619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4393">
            <a:off x="2541973" y="-615374"/>
            <a:ext cx="4572000" cy="54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28744">
            <a:off x="3648129" y="2208205"/>
            <a:ext cx="3725703" cy="12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53224">
            <a:off x="3731433" y="2222894"/>
            <a:ext cx="3725703" cy="12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533400" y="4267200"/>
            <a:ext cx="8153400" cy="190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ale banditov si nedokázal poraziť. Miestny obyvatelia ale na teba stále dodnes spomínajú ako na hrdinu.</a:t>
            </a:r>
          </a:p>
        </p:txBody>
      </p:sp>
      <p:sp>
        <p:nvSpPr>
          <p:cNvPr id="9" name="Zástupný symbol obsahu 1">
            <a:hlinkClick r:id="rId5" action="ppaction://hlinksldjump"/>
          </p:cNvPr>
          <p:cNvSpPr txBox="1">
            <a:spLocks/>
          </p:cNvSpPr>
          <p:nvPr/>
        </p:nvSpPr>
        <p:spPr>
          <a:xfrm>
            <a:off x="609600" y="381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800600"/>
            <a:ext cx="944443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14600" y="381000"/>
            <a:ext cx="6248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Cestou z mesta si sa ešte zastavil pri stajniach. Majiteľ sa  ponúkol, že ti požičia koňa, ak sa </a:t>
            </a:r>
            <a:r>
              <a:rPr lang="sk-SK" sz="2800" dirty="0" err="1" smtClean="0">
                <a:latin typeface="Segoe Print" pitchFamily="2" charset="0"/>
              </a:rPr>
              <a:t>vysporiadaš</a:t>
            </a:r>
            <a:r>
              <a:rPr lang="sk-SK" sz="2800" dirty="0" smtClean="0">
                <a:latin typeface="Segoe Print" pitchFamily="2" charset="0"/>
              </a:rPr>
              <a:t> s tými </a:t>
            </a:r>
            <a:r>
              <a:rPr lang="sk-SK" sz="2800" dirty="0" err="1" smtClean="0">
                <a:latin typeface="Segoe Print" pitchFamily="2" charset="0"/>
              </a:rPr>
              <a:t>banditmi</a:t>
            </a:r>
            <a:r>
              <a:rPr lang="sk-SK" sz="2800" dirty="0" smtClean="0">
                <a:latin typeface="Segoe Print" pitchFamily="2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Nacvičenie jazdy ti potrvá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4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250</a:t>
            </a:r>
          </a:p>
        </p:txBody>
      </p:sp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Neberiem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20"/>
          <a:stretch>
            <a:fillRect/>
          </a:stretch>
        </p:blipFill>
        <p:spPr bwMode="auto">
          <a:xfrm>
            <a:off x="2895600" y="2438400"/>
            <a:ext cx="58573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334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latin typeface="Segoe Print" pitchFamily="2" charset="0"/>
              </a:rPr>
              <a:t>aspoň 3 hodiny, ale kôň ti zrýchli cestu na 2 hodiny a pridá 50 bodov.</a:t>
            </a:r>
            <a:endParaRPr lang="sk-SK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486400"/>
            <a:ext cx="685800" cy="58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33600" y="5715000"/>
            <a:ext cx="5334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356" y="1828800"/>
            <a:ext cx="8517644" cy="4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1 hodina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300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048000"/>
            <a:ext cx="1092894" cy="9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343400" y="3200400"/>
            <a:ext cx="1143000" cy="134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Ale to sa má čoskoro </a:t>
            </a:r>
          </a:p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zmeniť.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410200" y="4572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Ale tvoja milá tam už žiaľ nebola.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94"/>
          <a:stretch>
            <a:fillRect/>
          </a:stretch>
        </p:blipFill>
        <p:spPr bwMode="auto">
          <a:xfrm>
            <a:off x="990600" y="2438400"/>
            <a:ext cx="7351713" cy="41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133600" y="2286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7449">
            <a:off x="1207528" y="638298"/>
            <a:ext cx="2166207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53538">
            <a:off x="2886196" y="4674162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sp>
        <p:nvSpPr>
          <p:cNvPr id="11" name="Zástupný symbol obsahu 1">
            <a:hlinkClick r:id="rId5" action="ppaction://hlinksldjump"/>
          </p:cNvPr>
          <p:cNvSpPr txBox="1">
            <a:spLocks/>
          </p:cNvSpPr>
          <p:nvPr/>
        </p:nvSpPr>
        <p:spPr>
          <a:xfrm>
            <a:off x="5410200" y="3429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533400" y="533400"/>
            <a:ext cx="79248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Bohužiaľ, tvoju milú si už nikdy nenašiel. Ale obyvatelia si ťa vážili a boli ti vďační za to, že si ich zbavil banditov.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667000"/>
            <a:ext cx="7986240" cy="39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3581400" y="617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4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250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581400"/>
            <a:ext cx="1716446" cy="14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276600"/>
            <a:ext cx="14478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860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7449">
            <a:off x="1207528" y="638298"/>
            <a:ext cx="2166207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53538">
            <a:off x="2886196" y="4674162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sp>
        <p:nvSpPr>
          <p:cNvPr id="11" name="Zástupný symbol obsahu 1">
            <a:hlinkClick r:id="rId5" action="ppaction://hlinksldjump"/>
          </p:cNvPr>
          <p:cNvSpPr txBox="1">
            <a:spLocks/>
          </p:cNvSpPr>
          <p:nvPr/>
        </p:nvSpPr>
        <p:spPr>
          <a:xfrm>
            <a:off x="5410200" y="3429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90800"/>
            <a:ext cx="86103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533400" y="457200"/>
            <a:ext cx="79248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 zachránil si svoju milú, s ktorou ste sa šťastne vrátili domov. A obyvatelia si ťa vážili a boli ti vďační za to, že si ich zbavil banditov.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3657600" y="59436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800600"/>
            <a:ext cx="944443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14600" y="381000"/>
            <a:ext cx="6248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Cestou z mesta si sa ešte zastavil pri stajniach. Majiteľ sa  ponúkol, že ti požičia koňa, ak sa </a:t>
            </a:r>
            <a:r>
              <a:rPr lang="sk-SK" sz="2800" dirty="0" err="1" smtClean="0">
                <a:latin typeface="Segoe Print" pitchFamily="2" charset="0"/>
              </a:rPr>
              <a:t>vysporiadaš</a:t>
            </a:r>
            <a:r>
              <a:rPr lang="sk-SK" sz="2800" dirty="0" smtClean="0">
                <a:latin typeface="Segoe Print" pitchFamily="2" charset="0"/>
              </a:rPr>
              <a:t> s tými </a:t>
            </a:r>
            <a:r>
              <a:rPr lang="sk-SK" sz="2800" dirty="0" err="1" smtClean="0">
                <a:latin typeface="Segoe Print" pitchFamily="2" charset="0"/>
              </a:rPr>
              <a:t>banditmi</a:t>
            </a:r>
            <a:r>
              <a:rPr lang="sk-SK" sz="2800" dirty="0" smtClean="0">
                <a:latin typeface="Segoe Print" pitchFamily="2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Nacvičenie jazdy ti potrvá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5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Neberiem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20"/>
          <a:stretch>
            <a:fillRect/>
          </a:stretch>
        </p:blipFill>
        <p:spPr bwMode="auto">
          <a:xfrm>
            <a:off x="2895600" y="2438400"/>
            <a:ext cx="58573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334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latin typeface="Segoe Print" pitchFamily="2" charset="0"/>
              </a:rPr>
              <a:t>aspoň 3 hodiny, ale kôň ti zrýchli cestu na 2 hodiny a pridá 50 bodov.</a:t>
            </a:r>
            <a:endParaRPr lang="sk-SK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96568">
            <a:off x="2100244" y="5484363"/>
            <a:ext cx="291000" cy="63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2273170" y="5537700"/>
            <a:ext cx="587162" cy="69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356" y="1828800"/>
            <a:ext cx="8517644" cy="4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2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250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05229" flipH="1">
            <a:off x="4614077" y="2854938"/>
            <a:ext cx="1185863" cy="13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8525">
            <a:off x="4133054" y="3608088"/>
            <a:ext cx="449574" cy="9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1143000" y="2590800"/>
            <a:ext cx="7772400" cy="4267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Jedného dňa ste sa 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prechádzali v lese.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Bolo krásne slnečné ráno.</a:t>
            </a:r>
          </a:p>
          <a:p>
            <a:pPr algn="r">
              <a:buNone/>
            </a:pPr>
            <a:r>
              <a:rPr lang="sk-SK" sz="3600" dirty="0" smtClean="0">
                <a:latin typeface="Segoe Print" pitchFamily="2" charset="0"/>
              </a:rPr>
              <a:t>Nič nenasvedčovalo tomu, že by sa mohlo niečo stať.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923" t="48467" r="39583" b="14606"/>
          <a:stretch>
            <a:fillRect/>
          </a:stretch>
        </p:blipFill>
        <p:spPr bwMode="auto">
          <a:xfrm>
            <a:off x="609600" y="-228600"/>
            <a:ext cx="368379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V="1">
            <a:off x="2242725" y="4691475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50970" flipV="1">
            <a:off x="1568101" y="4844787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2584" flipV="1">
            <a:off x="3280478" y="4770121"/>
            <a:ext cx="1044969" cy="18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V="1">
            <a:off x="3995326" y="4691474"/>
            <a:ext cx="1027432" cy="1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533400" y="457200"/>
            <a:ext cx="3581400" cy="2590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5512">
            <a:off x="273296" y="553402"/>
            <a:ext cx="1905000" cy="20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7267">
            <a:off x="1263772" y="1546062"/>
            <a:ext cx="1954937" cy="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7267">
            <a:off x="2330572" y="1241262"/>
            <a:ext cx="1954937" cy="66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obsahu 1">
            <a:hlinkClick r:id="rId7" action="ppaction://hlinksldjump"/>
          </p:cNvPr>
          <p:cNvSpPr txBox="1">
            <a:spLocks/>
          </p:cNvSpPr>
          <p:nvPr/>
        </p:nvSpPr>
        <p:spPr>
          <a:xfrm>
            <a:off x="4876800" y="5791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90800"/>
            <a:ext cx="86103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>
            <a:spLocks noGrp="1"/>
          </p:cNvSpPr>
          <p:nvPr>
            <p:ph idx="1"/>
          </p:nvPr>
        </p:nvSpPr>
        <p:spPr>
          <a:xfrm>
            <a:off x="533400" y="457200"/>
            <a:ext cx="7924800" cy="297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A zachránil si svoju milú, s ktorou ste sa šťastne vrátili domov. A obyvatelia si ťa vážili a boli ti vďační za to, že si ich zbavil banditov.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3657600" y="59436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Koniec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91280">
            <a:off x="5531279" y="3232983"/>
            <a:ext cx="661593" cy="16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5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9979" flipH="1">
            <a:off x="4673519" y="3575718"/>
            <a:ext cx="1185863" cy="13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098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800600"/>
            <a:ext cx="944443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14600" y="381000"/>
            <a:ext cx="6248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Cestou z mesta si sa ešte zastavil pri stajniach. Majiteľ sa  ponúkol, že ti požičia koňa, ak sa </a:t>
            </a:r>
            <a:r>
              <a:rPr lang="sk-SK" sz="2800" dirty="0" err="1" smtClean="0">
                <a:latin typeface="Segoe Print" pitchFamily="2" charset="0"/>
              </a:rPr>
              <a:t>vysporiadaš</a:t>
            </a:r>
            <a:r>
              <a:rPr lang="sk-SK" sz="2800" dirty="0" smtClean="0">
                <a:latin typeface="Segoe Print" pitchFamily="2" charset="0"/>
              </a:rPr>
              <a:t> s tými </a:t>
            </a:r>
            <a:r>
              <a:rPr lang="sk-SK" sz="2800" dirty="0" err="1" smtClean="0">
                <a:latin typeface="Segoe Print" pitchFamily="2" charset="0"/>
              </a:rPr>
              <a:t>banditmi</a:t>
            </a:r>
            <a:r>
              <a:rPr lang="sk-SK" sz="2800" dirty="0" smtClean="0">
                <a:latin typeface="Segoe Print" pitchFamily="2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Nacvičenie jazdy ti potrvá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6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hodiín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Neberiem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20"/>
          <a:stretch>
            <a:fillRect/>
          </a:stretch>
        </p:blipFill>
        <p:spPr bwMode="auto">
          <a:xfrm>
            <a:off x="2895600" y="2438400"/>
            <a:ext cx="58573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334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latin typeface="Segoe Print" pitchFamily="2" charset="0"/>
              </a:rPr>
              <a:t>aspoň 3 hodiny, ale kôň ti zrýchli cestu na 2 hodiny a pridá 50 bodov.</a:t>
            </a:r>
            <a:endParaRPr lang="sk-SK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486400"/>
            <a:ext cx="685800" cy="58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33600" y="5715000"/>
            <a:ext cx="5334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791200"/>
            <a:ext cx="533400" cy="6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356" y="1828800"/>
            <a:ext cx="8517644" cy="4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3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250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048000"/>
            <a:ext cx="1092894" cy="9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343400" y="3200400"/>
            <a:ext cx="1143000" cy="134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1" y="3429001"/>
            <a:ext cx="5717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8"/>
          <a:stretch>
            <a:fillRect/>
          </a:stretch>
        </p:blipFill>
        <p:spPr bwMode="auto">
          <a:xfrm>
            <a:off x="838200" y="2514600"/>
            <a:ext cx="7432672" cy="414044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838200"/>
            <a:ext cx="520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1"/>
          <p:cNvSpPr>
            <a:spLocks noGrp="1"/>
          </p:cNvSpPr>
          <p:nvPr>
            <p:ph idx="1"/>
          </p:nvPr>
        </p:nvSpPr>
        <p:spPr>
          <a:xfrm>
            <a:off x="5334000" y="609600"/>
            <a:ext cx="34290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zďaleka si zbadal nepriateľský tábor. Zbadal si aj svoju milú.</a:t>
            </a: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2286000" y="23622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36265">
            <a:off x="3776250" y="3708478"/>
            <a:ext cx="1490631" cy="304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04060" flipH="1">
            <a:off x="1573620" y="3828650"/>
            <a:ext cx="1564514" cy="32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7449">
            <a:off x="1207528" y="638298"/>
            <a:ext cx="2166207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325">
            <a:off x="6019800" y="4572000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53538">
            <a:off x="2886196" y="4674162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704418">
            <a:off x="7322163" y="4900987"/>
            <a:ext cx="9177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obsahu 1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udatne a banditov si porazil.</a:t>
            </a:r>
          </a:p>
        </p:txBody>
      </p:sp>
      <p:sp>
        <p:nvSpPr>
          <p:cNvPr id="11" name="Zástupný symbol obsahu 1">
            <a:hlinkClick r:id="rId5" action="ppaction://hlinksldjump"/>
          </p:cNvPr>
          <p:cNvSpPr txBox="1">
            <a:spLocks/>
          </p:cNvSpPr>
          <p:nvPr/>
        </p:nvSpPr>
        <p:spPr>
          <a:xfrm>
            <a:off x="5410200" y="3429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6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2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581400"/>
            <a:ext cx="1716446" cy="14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276600"/>
            <a:ext cx="14478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038600"/>
            <a:ext cx="609599" cy="11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800600"/>
            <a:ext cx="944443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2514600" y="381000"/>
            <a:ext cx="6248400" cy="4572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Cestou z mesta si sa ešte zastavil pri stajniach. Majiteľ sa  ponúkol, že ti požičia koňa, ak sa </a:t>
            </a:r>
            <a:r>
              <a:rPr lang="sk-SK" sz="2800" dirty="0" err="1" smtClean="0">
                <a:latin typeface="Segoe Print" pitchFamily="2" charset="0"/>
              </a:rPr>
              <a:t>vysporiadaš</a:t>
            </a:r>
            <a:r>
              <a:rPr lang="sk-SK" sz="2800" dirty="0" smtClean="0">
                <a:latin typeface="Segoe Print" pitchFamily="2" charset="0"/>
              </a:rPr>
              <a:t> s tými </a:t>
            </a:r>
            <a:r>
              <a:rPr lang="sk-SK" sz="2800" dirty="0" err="1" smtClean="0">
                <a:latin typeface="Segoe Print" pitchFamily="2" charset="0"/>
              </a:rPr>
              <a:t>banditmi</a:t>
            </a:r>
            <a:r>
              <a:rPr lang="sk-SK" sz="2800" dirty="0" smtClean="0">
                <a:latin typeface="Segoe Print" pitchFamily="2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latin typeface="Segoe Print" pitchFamily="2" charset="0"/>
              </a:rPr>
              <a:t>Nacvičenie jazdy ti potrvá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228600" y="2286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7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</a:t>
            </a:r>
            <a:r>
              <a:rPr lang="sk-SK" sz="2000" dirty="0" smtClean="0">
                <a:solidFill>
                  <a:schemeClr val="tx1"/>
                </a:solidFill>
                <a:latin typeface="Segoe Print" pitchFamily="2" charset="0"/>
              </a:rPr>
              <a:t>15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6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609600" y="1905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noProof="0" dirty="0" smtClean="0">
                <a:solidFill>
                  <a:schemeClr val="tx1"/>
                </a:solidFill>
                <a:latin typeface="Segoe Print" pitchFamily="2" charset="0"/>
              </a:rPr>
              <a:t>Neberiem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Zástupný symbol obsahu 1">
            <a:hlinkClick r:id="rId4" action="ppaction://hlinksldjump"/>
          </p:cNvPr>
          <p:cNvSpPr txBox="1">
            <a:spLocks/>
          </p:cNvSpPr>
          <p:nvPr/>
        </p:nvSpPr>
        <p:spPr>
          <a:xfrm>
            <a:off x="609600" y="11430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Beriem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20"/>
          <a:stretch>
            <a:fillRect/>
          </a:stretch>
        </p:blipFill>
        <p:spPr bwMode="auto">
          <a:xfrm>
            <a:off x="2895600" y="2438400"/>
            <a:ext cx="58573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334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latin typeface="Segoe Print" pitchFamily="2" charset="0"/>
              </a:rPr>
              <a:t>aspoň 3 hodiny, ale kôň ti zrýchli cestu na 2 hodiny a pridá 50 bodov.</a:t>
            </a:r>
            <a:endParaRPr lang="sk-SK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96568">
            <a:off x="2100244" y="5484363"/>
            <a:ext cx="291000" cy="63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3568">
            <a:off x="2273170" y="5537700"/>
            <a:ext cx="587162" cy="69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791200"/>
            <a:ext cx="323747" cy="6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Znenazdajky na vás z kríkov zaútočili ťažko ozbrojení  zbojníci.</a:t>
            </a:r>
          </a:p>
          <a:p>
            <a:pPr algn="ctr">
              <a:buNone/>
            </a:pPr>
            <a:r>
              <a:rPr lang="sk-SK" sz="3600" dirty="0" smtClean="0">
                <a:latin typeface="Segoe Print" pitchFamily="2" charset="0"/>
              </a:rPr>
              <a:t>Bojoval si ako si mohol, ale premohli ťa.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799" r="63036" b="14553"/>
          <a:stretch>
            <a:fillRect/>
          </a:stretch>
        </p:blipFill>
        <p:spPr bwMode="auto">
          <a:xfrm>
            <a:off x="1219200" y="3429000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84" r="6849"/>
          <a:stretch>
            <a:fillRect/>
          </a:stretch>
        </p:blipFill>
        <p:spPr bwMode="auto">
          <a:xfrm flipH="1">
            <a:off x="4191000" y="4114800"/>
            <a:ext cx="1428852" cy="25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356" y="1828800"/>
            <a:ext cx="8517644" cy="4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4 hodiny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200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05229" flipH="1">
            <a:off x="4614077" y="2854938"/>
            <a:ext cx="1185863" cy="13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8525">
            <a:off x="4133054" y="3608088"/>
            <a:ext cx="449574" cy="9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429000"/>
            <a:ext cx="457200" cy="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91280">
            <a:off x="5531279" y="3232983"/>
            <a:ext cx="661593" cy="16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1"/>
          <p:cNvSpPr txBox="1">
            <a:spLocks/>
          </p:cNvSpPr>
          <p:nvPr/>
        </p:nvSpPr>
        <p:spPr>
          <a:xfrm>
            <a:off x="457200" y="457200"/>
            <a:ext cx="34290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Ostáva: 7 hodín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Body: </a:t>
            </a:r>
            <a:r>
              <a:rPr lang="sk-SK" sz="2800" dirty="0" smtClean="0">
                <a:solidFill>
                  <a:schemeClr val="tx1"/>
                </a:solidFill>
                <a:latin typeface="Segoe Print" pitchFamily="2" charset="0"/>
              </a:rPr>
              <a:t>15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7" name="Zástupný symbol obsahu 1">
            <a:hlinkClick r:id="rId3" action="ppaction://hlinksldjump"/>
          </p:cNvPr>
          <p:cNvSpPr txBox="1">
            <a:spLocks/>
          </p:cNvSpPr>
          <p:nvPr/>
        </p:nvSpPr>
        <p:spPr>
          <a:xfrm>
            <a:off x="5486400" y="914400"/>
            <a:ext cx="2057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sk-SK" sz="2800" b="1" dirty="0" smtClean="0">
                <a:solidFill>
                  <a:schemeClr val="tx1"/>
                </a:solidFill>
                <a:latin typeface="Segoe Print" pitchFamily="2" charset="0"/>
              </a:rPr>
              <a:t>Ďalej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778"/>
          <a:stretch>
            <a:fillRect/>
          </a:stretch>
        </p:blipFill>
        <p:spPr bwMode="auto">
          <a:xfrm>
            <a:off x="2819400" y="1336713"/>
            <a:ext cx="5257800" cy="47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9979" flipH="1">
            <a:off x="4673519" y="3575718"/>
            <a:ext cx="1185863" cy="13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038600"/>
            <a:ext cx="609599" cy="11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1"/>
          <p:cNvSpPr>
            <a:spLocks noGrp="1"/>
          </p:cNvSpPr>
          <p:nvPr>
            <p:ph idx="1"/>
          </p:nvPr>
        </p:nvSpPr>
        <p:spPr>
          <a:xfrm>
            <a:off x="228600" y="2286000"/>
            <a:ext cx="29718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800" dirty="0" smtClean="0">
                <a:latin typeface="Segoe Print" pitchFamily="2" charset="0"/>
              </a:rPr>
              <a:t>Už si sa pripravil, ako si mohol a nastal čas vydať sa na cestu.</a:t>
            </a:r>
          </a:p>
        </p:txBody>
      </p:sp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5715000"/>
            <a:ext cx="8458200" cy="838200"/>
          </a:xfrm>
        </p:spPr>
        <p:txBody>
          <a:bodyPr/>
          <a:lstStyle/>
          <a:p>
            <a:r>
              <a:rPr lang="sk-SK" sz="4400" b="1" dirty="0" smtClean="0">
                <a:latin typeface="Bradley Hand ITC" pitchFamily="66" charset="0"/>
              </a:rPr>
              <a:t>Ondrej </a:t>
            </a:r>
            <a:r>
              <a:rPr lang="sk-SK" sz="4400" b="1" dirty="0" err="1" smtClean="0">
                <a:latin typeface="Bradley Hand ITC" pitchFamily="66" charset="0"/>
              </a:rPr>
              <a:t>Cvičela</a:t>
            </a:r>
            <a:r>
              <a:rPr lang="sk-SK" sz="4400" b="1" dirty="0" smtClean="0">
                <a:latin typeface="Bradley Hand ITC" pitchFamily="66" charset="0"/>
              </a:rPr>
              <a:t/>
            </a:r>
            <a:br>
              <a:rPr lang="sk-SK" sz="4400" b="1" dirty="0" smtClean="0">
                <a:latin typeface="Bradley Hand ITC" pitchFamily="66" charset="0"/>
              </a:rPr>
            </a:br>
            <a:r>
              <a:rPr lang="sk-SK" sz="4400" b="1" dirty="0" smtClean="0">
                <a:latin typeface="Bradley Hand ITC" pitchFamily="66" charset="0"/>
              </a:rPr>
              <a:t>3.A</a:t>
            </a:r>
            <a:endParaRPr lang="sk-SK" sz="4400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408</TotalTime>
  <Words>2288</Words>
  <Application>Microsoft Office PowerPoint</Application>
  <PresentationFormat>Prezentácia na obrazovke (4:3)</PresentationFormat>
  <Paragraphs>320</Paragraphs>
  <Slides>92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92</vt:i4>
      </vt:variant>
    </vt:vector>
  </HeadingPairs>
  <TitlesOfParts>
    <vt:vector size="93" baseType="lpstr">
      <vt:lpstr>Papier</vt:lpstr>
      <vt:lpstr>Príbeh rytiera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Snímka 50</vt:lpstr>
      <vt:lpstr>Snímka 51</vt:lpstr>
      <vt:lpstr>Snímka 52</vt:lpstr>
      <vt:lpstr>Snímka 53</vt:lpstr>
      <vt:lpstr>Snímka 54</vt:lpstr>
      <vt:lpstr>Snímka 55</vt:lpstr>
      <vt:lpstr>Snímka 56</vt:lpstr>
      <vt:lpstr>Snímka 57</vt:lpstr>
      <vt:lpstr>Snímka 58</vt:lpstr>
      <vt:lpstr>Snímka 59</vt:lpstr>
      <vt:lpstr>Snímka 60</vt:lpstr>
      <vt:lpstr>Snímka 61</vt:lpstr>
      <vt:lpstr>Snímka 62</vt:lpstr>
      <vt:lpstr>Snímka 63</vt:lpstr>
      <vt:lpstr>Snímka 64</vt:lpstr>
      <vt:lpstr>Snímka 65</vt:lpstr>
      <vt:lpstr>Snímka 66</vt:lpstr>
      <vt:lpstr>Snímka 67</vt:lpstr>
      <vt:lpstr>Snímka 68</vt:lpstr>
      <vt:lpstr>Snímka 69</vt:lpstr>
      <vt:lpstr>Snímka 70</vt:lpstr>
      <vt:lpstr>Snímka 71</vt:lpstr>
      <vt:lpstr>Snímka 72</vt:lpstr>
      <vt:lpstr>Snímka 73</vt:lpstr>
      <vt:lpstr>Snímka 74</vt:lpstr>
      <vt:lpstr>Snímka 75</vt:lpstr>
      <vt:lpstr>Snímka 76</vt:lpstr>
      <vt:lpstr>Snímka 77</vt:lpstr>
      <vt:lpstr>Snímka 78</vt:lpstr>
      <vt:lpstr>Snímka 79</vt:lpstr>
      <vt:lpstr>Snímka 80</vt:lpstr>
      <vt:lpstr>Snímka 81</vt:lpstr>
      <vt:lpstr>Snímka 82</vt:lpstr>
      <vt:lpstr>Snímka 83</vt:lpstr>
      <vt:lpstr>Snímka 84</vt:lpstr>
      <vt:lpstr>Snímka 85</vt:lpstr>
      <vt:lpstr>Snímka 86</vt:lpstr>
      <vt:lpstr>Snímka 87</vt:lpstr>
      <vt:lpstr>Snímka 88</vt:lpstr>
      <vt:lpstr>Snímka 89</vt:lpstr>
      <vt:lpstr>Snímka 90</vt:lpstr>
      <vt:lpstr>Snímka 91</vt:lpstr>
      <vt:lpstr>Ondrej Cvičela 3.A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Vanesa</dc:creator>
  <cp:lastModifiedBy>Windows User</cp:lastModifiedBy>
  <cp:revision>47</cp:revision>
  <dcterms:created xsi:type="dcterms:W3CDTF">2018-06-04T13:09:05Z</dcterms:created>
  <dcterms:modified xsi:type="dcterms:W3CDTF">2018-06-05T05:33:02Z</dcterms:modified>
</cp:coreProperties>
</file>